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59"/>
  </p:notesMasterIdLst>
  <p:sldIdLst>
    <p:sldId id="256" r:id="rId2"/>
    <p:sldId id="257" r:id="rId3"/>
    <p:sldId id="343" r:id="rId4"/>
    <p:sldId id="322" r:id="rId5"/>
    <p:sldId id="323" r:id="rId6"/>
    <p:sldId id="324" r:id="rId7"/>
    <p:sldId id="344" r:id="rId8"/>
    <p:sldId id="345" r:id="rId9"/>
    <p:sldId id="346" r:id="rId10"/>
    <p:sldId id="347" r:id="rId11"/>
    <p:sldId id="308" r:id="rId12"/>
    <p:sldId id="320" r:id="rId13"/>
    <p:sldId id="321" r:id="rId14"/>
    <p:sldId id="309" r:id="rId15"/>
    <p:sldId id="274" r:id="rId16"/>
    <p:sldId id="349" r:id="rId17"/>
    <p:sldId id="348" r:id="rId18"/>
    <p:sldId id="277" r:id="rId19"/>
    <p:sldId id="335" r:id="rId20"/>
    <p:sldId id="350" r:id="rId21"/>
    <p:sldId id="351" r:id="rId22"/>
    <p:sldId id="325" r:id="rId23"/>
    <p:sldId id="352" r:id="rId24"/>
    <p:sldId id="276" r:id="rId25"/>
    <p:sldId id="332" r:id="rId26"/>
    <p:sldId id="340" r:id="rId27"/>
    <p:sldId id="353" r:id="rId28"/>
    <p:sldId id="342" r:id="rId29"/>
    <p:sldId id="354" r:id="rId30"/>
    <p:sldId id="363" r:id="rId31"/>
    <p:sldId id="337" r:id="rId32"/>
    <p:sldId id="364" r:id="rId33"/>
    <p:sldId id="356" r:id="rId34"/>
    <p:sldId id="355" r:id="rId35"/>
    <p:sldId id="365" r:id="rId36"/>
    <p:sldId id="338" r:id="rId37"/>
    <p:sldId id="357" r:id="rId38"/>
    <p:sldId id="358" r:id="rId39"/>
    <p:sldId id="359" r:id="rId40"/>
    <p:sldId id="360" r:id="rId41"/>
    <p:sldId id="361" r:id="rId42"/>
    <p:sldId id="362" r:id="rId43"/>
    <p:sldId id="369" r:id="rId44"/>
    <p:sldId id="370" r:id="rId45"/>
    <p:sldId id="371" r:id="rId46"/>
    <p:sldId id="372" r:id="rId47"/>
    <p:sldId id="336" r:id="rId48"/>
    <p:sldId id="373" r:id="rId49"/>
    <p:sldId id="374" r:id="rId50"/>
    <p:sldId id="367" r:id="rId51"/>
    <p:sldId id="376" r:id="rId52"/>
    <p:sldId id="377" r:id="rId53"/>
    <p:sldId id="375" r:id="rId54"/>
    <p:sldId id="368" r:id="rId55"/>
    <p:sldId id="378" r:id="rId56"/>
    <p:sldId id="379" r:id="rId57"/>
    <p:sldId id="33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8"/>
    <p:restoredTop sz="94632"/>
  </p:normalViewPr>
  <p:slideViewPr>
    <p:cSldViewPr snapToGrid="0" snapToObjects="1" showGuides="1">
      <p:cViewPr varScale="1">
        <p:scale>
          <a:sx n="122" d="100"/>
          <a:sy n="122" d="100"/>
        </p:scale>
        <p:origin x="208" y="856"/>
      </p:cViewPr>
      <p:guideLst>
        <p:guide orient="horz" pos="2160"/>
        <p:guide pos="3840"/>
      </p:guideLst>
    </p:cSldViewPr>
  </p:slid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Documents\Work\Books\Textbook\Chapter%202\Data\Residential%20profiles%20Jan%2030%20200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Documents/Work/Books/Textbook/Chapter%202/Data/MISO%2008-12-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aniel\Documents\Work\Books\Textbook\Rev%201\Chapter%202%20-%20Electrical%20Loads\Data\NGESO_2022_Net_Deman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aniel/Documents/Work/Books/Textbook/Rev%201/Chapter%202%20-%20Electrical%20Loads/Data/ERCOT_202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Users/daniel/Documents/Work/Books/Textbook/Chapter%202/Figures/Figure%202.12.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accent1"/>
              </a:solidFill>
              <a:round/>
            </a:ln>
            <a:effectLst/>
          </c:spPr>
          <c:marker>
            <c:symbol val="none"/>
          </c:marker>
          <c:cat>
            <c:strRef>
              <c:f>DATA!$A$8:$A$1448</c:f>
              <c:strCache>
                <c:ptCount val="1441"/>
                <c:pt idx="0">
                  <c:v>0</c:v>
                </c:pt>
                <c:pt idx="1">
                  <c:v> 00:01</c:v>
                </c:pt>
                <c:pt idx="2">
                  <c:v> 00:02</c:v>
                </c:pt>
                <c:pt idx="3">
                  <c:v> 00:03</c:v>
                </c:pt>
                <c:pt idx="4">
                  <c:v> 00:04</c:v>
                </c:pt>
                <c:pt idx="5">
                  <c:v> 00:05</c:v>
                </c:pt>
                <c:pt idx="6">
                  <c:v> 00:06</c:v>
                </c:pt>
                <c:pt idx="7">
                  <c:v> 00:07</c:v>
                </c:pt>
                <c:pt idx="8">
                  <c:v> 00:08</c:v>
                </c:pt>
                <c:pt idx="9">
                  <c:v> 00:09</c:v>
                </c:pt>
                <c:pt idx="10">
                  <c:v> 00:10</c:v>
                </c:pt>
                <c:pt idx="11">
                  <c:v> 00:11</c:v>
                </c:pt>
                <c:pt idx="12">
                  <c:v> 00:12</c:v>
                </c:pt>
                <c:pt idx="13">
                  <c:v> 00:13</c:v>
                </c:pt>
                <c:pt idx="14">
                  <c:v> 00:14</c:v>
                </c:pt>
                <c:pt idx="15">
                  <c:v> 00:15</c:v>
                </c:pt>
                <c:pt idx="16">
                  <c:v> 00:16</c:v>
                </c:pt>
                <c:pt idx="17">
                  <c:v> 00:17</c:v>
                </c:pt>
                <c:pt idx="18">
                  <c:v> 00:18</c:v>
                </c:pt>
                <c:pt idx="19">
                  <c:v> 00:19</c:v>
                </c:pt>
                <c:pt idx="20">
                  <c:v> 00:20</c:v>
                </c:pt>
                <c:pt idx="21">
                  <c:v> 00:21</c:v>
                </c:pt>
                <c:pt idx="22">
                  <c:v> 00:22</c:v>
                </c:pt>
                <c:pt idx="23">
                  <c:v> 00:23</c:v>
                </c:pt>
                <c:pt idx="24">
                  <c:v> 00:24</c:v>
                </c:pt>
                <c:pt idx="25">
                  <c:v> 00:25</c:v>
                </c:pt>
                <c:pt idx="26">
                  <c:v> 00:26</c:v>
                </c:pt>
                <c:pt idx="27">
                  <c:v> 00:27</c:v>
                </c:pt>
                <c:pt idx="28">
                  <c:v> 00:28</c:v>
                </c:pt>
                <c:pt idx="29">
                  <c:v> 00:29</c:v>
                </c:pt>
                <c:pt idx="30">
                  <c:v> 00:30</c:v>
                </c:pt>
                <c:pt idx="31">
                  <c:v> 00:31</c:v>
                </c:pt>
                <c:pt idx="32">
                  <c:v> 00:32</c:v>
                </c:pt>
                <c:pt idx="33">
                  <c:v> 00:33</c:v>
                </c:pt>
                <c:pt idx="34">
                  <c:v> 00:34</c:v>
                </c:pt>
                <c:pt idx="35">
                  <c:v> 00:35</c:v>
                </c:pt>
                <c:pt idx="36">
                  <c:v> 00:36</c:v>
                </c:pt>
                <c:pt idx="37">
                  <c:v> 00:37</c:v>
                </c:pt>
                <c:pt idx="38">
                  <c:v> 00:38</c:v>
                </c:pt>
                <c:pt idx="39">
                  <c:v> 00:39</c:v>
                </c:pt>
                <c:pt idx="40">
                  <c:v> 00:40</c:v>
                </c:pt>
                <c:pt idx="41">
                  <c:v> 00:41</c:v>
                </c:pt>
                <c:pt idx="42">
                  <c:v> 00:42</c:v>
                </c:pt>
                <c:pt idx="43">
                  <c:v> 00:43</c:v>
                </c:pt>
                <c:pt idx="44">
                  <c:v> 00:44</c:v>
                </c:pt>
                <c:pt idx="45">
                  <c:v> 00:45</c:v>
                </c:pt>
                <c:pt idx="46">
                  <c:v> 00:46</c:v>
                </c:pt>
                <c:pt idx="47">
                  <c:v> 00:47</c:v>
                </c:pt>
                <c:pt idx="48">
                  <c:v> 00:48</c:v>
                </c:pt>
                <c:pt idx="49">
                  <c:v> 00:49</c:v>
                </c:pt>
                <c:pt idx="50">
                  <c:v> 00:50</c:v>
                </c:pt>
                <c:pt idx="51">
                  <c:v> 00:51</c:v>
                </c:pt>
                <c:pt idx="52">
                  <c:v> 00:52</c:v>
                </c:pt>
                <c:pt idx="53">
                  <c:v> 00:53</c:v>
                </c:pt>
                <c:pt idx="54">
                  <c:v> 00:54</c:v>
                </c:pt>
                <c:pt idx="55">
                  <c:v> 00:55</c:v>
                </c:pt>
                <c:pt idx="56">
                  <c:v> 00:56</c:v>
                </c:pt>
                <c:pt idx="57">
                  <c:v> 00:57</c:v>
                </c:pt>
                <c:pt idx="58">
                  <c:v> 00:58</c:v>
                </c:pt>
                <c:pt idx="59">
                  <c:v> 00:59</c:v>
                </c:pt>
                <c:pt idx="60">
                  <c:v>1</c:v>
                </c:pt>
                <c:pt idx="61">
                  <c:v> 01:01</c:v>
                </c:pt>
                <c:pt idx="62">
                  <c:v> 01:02</c:v>
                </c:pt>
                <c:pt idx="63">
                  <c:v> 01:03</c:v>
                </c:pt>
                <c:pt idx="64">
                  <c:v> 01:04</c:v>
                </c:pt>
                <c:pt idx="65">
                  <c:v> 01:05</c:v>
                </c:pt>
                <c:pt idx="66">
                  <c:v> 01:06</c:v>
                </c:pt>
                <c:pt idx="67">
                  <c:v> 01:07</c:v>
                </c:pt>
                <c:pt idx="68">
                  <c:v> 01:08</c:v>
                </c:pt>
                <c:pt idx="69">
                  <c:v> 01:09</c:v>
                </c:pt>
                <c:pt idx="70">
                  <c:v> 01:10</c:v>
                </c:pt>
                <c:pt idx="71">
                  <c:v> 01:11</c:v>
                </c:pt>
                <c:pt idx="72">
                  <c:v> 01:12</c:v>
                </c:pt>
                <c:pt idx="73">
                  <c:v> 01:13</c:v>
                </c:pt>
                <c:pt idx="74">
                  <c:v> 01:14</c:v>
                </c:pt>
                <c:pt idx="75">
                  <c:v> 01:15</c:v>
                </c:pt>
                <c:pt idx="76">
                  <c:v> 01:16</c:v>
                </c:pt>
                <c:pt idx="77">
                  <c:v> 01:17</c:v>
                </c:pt>
                <c:pt idx="78">
                  <c:v> 01:18</c:v>
                </c:pt>
                <c:pt idx="79">
                  <c:v> 01:19</c:v>
                </c:pt>
                <c:pt idx="80">
                  <c:v> 01:20</c:v>
                </c:pt>
                <c:pt idx="81">
                  <c:v> 01:21</c:v>
                </c:pt>
                <c:pt idx="82">
                  <c:v> 01:22</c:v>
                </c:pt>
                <c:pt idx="83">
                  <c:v> 01:23</c:v>
                </c:pt>
                <c:pt idx="84">
                  <c:v> 01:24</c:v>
                </c:pt>
                <c:pt idx="85">
                  <c:v> 01:25</c:v>
                </c:pt>
                <c:pt idx="86">
                  <c:v> 01:26</c:v>
                </c:pt>
                <c:pt idx="87">
                  <c:v> 01:27</c:v>
                </c:pt>
                <c:pt idx="88">
                  <c:v> 01:28</c:v>
                </c:pt>
                <c:pt idx="89">
                  <c:v> 01:29</c:v>
                </c:pt>
                <c:pt idx="90">
                  <c:v> 01:30</c:v>
                </c:pt>
                <c:pt idx="91">
                  <c:v> 01:31</c:v>
                </c:pt>
                <c:pt idx="92">
                  <c:v> 01:32</c:v>
                </c:pt>
                <c:pt idx="93">
                  <c:v> 01:33</c:v>
                </c:pt>
                <c:pt idx="94">
                  <c:v> 01:34</c:v>
                </c:pt>
                <c:pt idx="95">
                  <c:v> 01:35</c:v>
                </c:pt>
                <c:pt idx="96">
                  <c:v> 01:36</c:v>
                </c:pt>
                <c:pt idx="97">
                  <c:v> 01:37</c:v>
                </c:pt>
                <c:pt idx="98">
                  <c:v> 01:38</c:v>
                </c:pt>
                <c:pt idx="99">
                  <c:v> 01:39</c:v>
                </c:pt>
                <c:pt idx="100">
                  <c:v> 01:40</c:v>
                </c:pt>
                <c:pt idx="101">
                  <c:v> 01:41</c:v>
                </c:pt>
                <c:pt idx="102">
                  <c:v> 01:42</c:v>
                </c:pt>
                <c:pt idx="103">
                  <c:v> 01:43</c:v>
                </c:pt>
                <c:pt idx="104">
                  <c:v> 01:44</c:v>
                </c:pt>
                <c:pt idx="105">
                  <c:v> 01:45</c:v>
                </c:pt>
                <c:pt idx="106">
                  <c:v> 01:46</c:v>
                </c:pt>
                <c:pt idx="107">
                  <c:v> 01:47</c:v>
                </c:pt>
                <c:pt idx="108">
                  <c:v> 01:48</c:v>
                </c:pt>
                <c:pt idx="109">
                  <c:v> 01:49</c:v>
                </c:pt>
                <c:pt idx="110">
                  <c:v> 01:50</c:v>
                </c:pt>
                <c:pt idx="111">
                  <c:v> 01:51</c:v>
                </c:pt>
                <c:pt idx="112">
                  <c:v> 01:52</c:v>
                </c:pt>
                <c:pt idx="113">
                  <c:v> 01:53</c:v>
                </c:pt>
                <c:pt idx="114">
                  <c:v> 01:54</c:v>
                </c:pt>
                <c:pt idx="115">
                  <c:v> 01:55</c:v>
                </c:pt>
                <c:pt idx="116">
                  <c:v> 01:56</c:v>
                </c:pt>
                <c:pt idx="117">
                  <c:v> 01:57</c:v>
                </c:pt>
                <c:pt idx="118">
                  <c:v> 01:58</c:v>
                </c:pt>
                <c:pt idx="119">
                  <c:v> 01:59</c:v>
                </c:pt>
                <c:pt idx="120">
                  <c:v>2</c:v>
                </c:pt>
                <c:pt idx="121">
                  <c:v> 02:01</c:v>
                </c:pt>
                <c:pt idx="122">
                  <c:v> 02:02</c:v>
                </c:pt>
                <c:pt idx="123">
                  <c:v> 02:03</c:v>
                </c:pt>
                <c:pt idx="124">
                  <c:v> 02:04</c:v>
                </c:pt>
                <c:pt idx="125">
                  <c:v> 02:05</c:v>
                </c:pt>
                <c:pt idx="126">
                  <c:v> 02:06</c:v>
                </c:pt>
                <c:pt idx="127">
                  <c:v> 02:07</c:v>
                </c:pt>
                <c:pt idx="128">
                  <c:v> 02:08</c:v>
                </c:pt>
                <c:pt idx="129">
                  <c:v> 02:09</c:v>
                </c:pt>
                <c:pt idx="130">
                  <c:v> 02:10</c:v>
                </c:pt>
                <c:pt idx="131">
                  <c:v> 02:11</c:v>
                </c:pt>
                <c:pt idx="132">
                  <c:v> 02:12</c:v>
                </c:pt>
                <c:pt idx="133">
                  <c:v> 02:13</c:v>
                </c:pt>
                <c:pt idx="134">
                  <c:v> 02:14</c:v>
                </c:pt>
                <c:pt idx="135">
                  <c:v> 02:15</c:v>
                </c:pt>
                <c:pt idx="136">
                  <c:v> 02:16</c:v>
                </c:pt>
                <c:pt idx="137">
                  <c:v> 02:17</c:v>
                </c:pt>
                <c:pt idx="138">
                  <c:v> 02:18</c:v>
                </c:pt>
                <c:pt idx="139">
                  <c:v> 02:19</c:v>
                </c:pt>
                <c:pt idx="140">
                  <c:v> 02:20</c:v>
                </c:pt>
                <c:pt idx="141">
                  <c:v> 02:21</c:v>
                </c:pt>
                <c:pt idx="142">
                  <c:v> 02:22</c:v>
                </c:pt>
                <c:pt idx="143">
                  <c:v> 02:23</c:v>
                </c:pt>
                <c:pt idx="144">
                  <c:v> 02:24</c:v>
                </c:pt>
                <c:pt idx="145">
                  <c:v> 02:25</c:v>
                </c:pt>
                <c:pt idx="146">
                  <c:v> 02:26</c:v>
                </c:pt>
                <c:pt idx="147">
                  <c:v> 02:27</c:v>
                </c:pt>
                <c:pt idx="148">
                  <c:v> 02:28</c:v>
                </c:pt>
                <c:pt idx="149">
                  <c:v> 02:29</c:v>
                </c:pt>
                <c:pt idx="150">
                  <c:v> 02:30</c:v>
                </c:pt>
                <c:pt idx="151">
                  <c:v> 02:31</c:v>
                </c:pt>
                <c:pt idx="152">
                  <c:v> 02:32</c:v>
                </c:pt>
                <c:pt idx="153">
                  <c:v> 02:33</c:v>
                </c:pt>
                <c:pt idx="154">
                  <c:v> 02:34</c:v>
                </c:pt>
                <c:pt idx="155">
                  <c:v> 02:35</c:v>
                </c:pt>
                <c:pt idx="156">
                  <c:v> 02:36</c:v>
                </c:pt>
                <c:pt idx="157">
                  <c:v> 02:37</c:v>
                </c:pt>
                <c:pt idx="158">
                  <c:v> 02:38</c:v>
                </c:pt>
                <c:pt idx="159">
                  <c:v> 02:39</c:v>
                </c:pt>
                <c:pt idx="160">
                  <c:v> 02:40</c:v>
                </c:pt>
                <c:pt idx="161">
                  <c:v> 02:41</c:v>
                </c:pt>
                <c:pt idx="162">
                  <c:v> 02:42</c:v>
                </c:pt>
                <c:pt idx="163">
                  <c:v> 02:43</c:v>
                </c:pt>
                <c:pt idx="164">
                  <c:v> 02:44</c:v>
                </c:pt>
                <c:pt idx="165">
                  <c:v> 02:45</c:v>
                </c:pt>
                <c:pt idx="166">
                  <c:v> 02:46</c:v>
                </c:pt>
                <c:pt idx="167">
                  <c:v> 02:47</c:v>
                </c:pt>
                <c:pt idx="168">
                  <c:v> 02:48</c:v>
                </c:pt>
                <c:pt idx="169">
                  <c:v> 02:49</c:v>
                </c:pt>
                <c:pt idx="170">
                  <c:v> 02:50</c:v>
                </c:pt>
                <c:pt idx="171">
                  <c:v> 02:51</c:v>
                </c:pt>
                <c:pt idx="172">
                  <c:v> 02:52</c:v>
                </c:pt>
                <c:pt idx="173">
                  <c:v> 02:53</c:v>
                </c:pt>
                <c:pt idx="174">
                  <c:v> 02:54</c:v>
                </c:pt>
                <c:pt idx="175">
                  <c:v> 02:55</c:v>
                </c:pt>
                <c:pt idx="176">
                  <c:v> 02:56</c:v>
                </c:pt>
                <c:pt idx="177">
                  <c:v> 02:57</c:v>
                </c:pt>
                <c:pt idx="178">
                  <c:v> 02:58</c:v>
                </c:pt>
                <c:pt idx="179">
                  <c:v> 02:59</c:v>
                </c:pt>
                <c:pt idx="180">
                  <c:v>3</c:v>
                </c:pt>
                <c:pt idx="181">
                  <c:v> 03:01</c:v>
                </c:pt>
                <c:pt idx="182">
                  <c:v> 03:02</c:v>
                </c:pt>
                <c:pt idx="183">
                  <c:v> 03:03</c:v>
                </c:pt>
                <c:pt idx="184">
                  <c:v> 03:04</c:v>
                </c:pt>
                <c:pt idx="185">
                  <c:v> 03:05</c:v>
                </c:pt>
                <c:pt idx="186">
                  <c:v> 03:06</c:v>
                </c:pt>
                <c:pt idx="187">
                  <c:v> 03:07</c:v>
                </c:pt>
                <c:pt idx="188">
                  <c:v> 03:08</c:v>
                </c:pt>
                <c:pt idx="189">
                  <c:v> 03:09</c:v>
                </c:pt>
                <c:pt idx="190">
                  <c:v> 03:10</c:v>
                </c:pt>
                <c:pt idx="191">
                  <c:v> 03:11</c:v>
                </c:pt>
                <c:pt idx="192">
                  <c:v> 03:12</c:v>
                </c:pt>
                <c:pt idx="193">
                  <c:v> 03:13</c:v>
                </c:pt>
                <c:pt idx="194">
                  <c:v> 03:14</c:v>
                </c:pt>
                <c:pt idx="195">
                  <c:v> 03:15</c:v>
                </c:pt>
                <c:pt idx="196">
                  <c:v> 03:16</c:v>
                </c:pt>
                <c:pt idx="197">
                  <c:v> 03:17</c:v>
                </c:pt>
                <c:pt idx="198">
                  <c:v> 03:18</c:v>
                </c:pt>
                <c:pt idx="199">
                  <c:v> 03:19</c:v>
                </c:pt>
                <c:pt idx="200">
                  <c:v> 03:20</c:v>
                </c:pt>
                <c:pt idx="201">
                  <c:v> 03:21</c:v>
                </c:pt>
                <c:pt idx="202">
                  <c:v> 03:22</c:v>
                </c:pt>
                <c:pt idx="203">
                  <c:v> 03:23</c:v>
                </c:pt>
                <c:pt idx="204">
                  <c:v> 03:24</c:v>
                </c:pt>
                <c:pt idx="205">
                  <c:v> 03:25</c:v>
                </c:pt>
                <c:pt idx="206">
                  <c:v> 03:26</c:v>
                </c:pt>
                <c:pt idx="207">
                  <c:v> 03:27</c:v>
                </c:pt>
                <c:pt idx="208">
                  <c:v> 03:28</c:v>
                </c:pt>
                <c:pt idx="209">
                  <c:v> 03:29</c:v>
                </c:pt>
                <c:pt idx="210">
                  <c:v> 03:30</c:v>
                </c:pt>
                <c:pt idx="211">
                  <c:v> 03:31</c:v>
                </c:pt>
                <c:pt idx="212">
                  <c:v> 03:32</c:v>
                </c:pt>
                <c:pt idx="213">
                  <c:v> 03:33</c:v>
                </c:pt>
                <c:pt idx="214">
                  <c:v> 03:34</c:v>
                </c:pt>
                <c:pt idx="215">
                  <c:v> 03:35</c:v>
                </c:pt>
                <c:pt idx="216">
                  <c:v> 03:36</c:v>
                </c:pt>
                <c:pt idx="217">
                  <c:v> 03:37</c:v>
                </c:pt>
                <c:pt idx="218">
                  <c:v> 03:38</c:v>
                </c:pt>
                <c:pt idx="219">
                  <c:v> 03:39</c:v>
                </c:pt>
                <c:pt idx="220">
                  <c:v> 03:40</c:v>
                </c:pt>
                <c:pt idx="221">
                  <c:v> 03:41</c:v>
                </c:pt>
                <c:pt idx="222">
                  <c:v> 03:42</c:v>
                </c:pt>
                <c:pt idx="223">
                  <c:v> 03:43</c:v>
                </c:pt>
                <c:pt idx="224">
                  <c:v> 03:44</c:v>
                </c:pt>
                <c:pt idx="225">
                  <c:v> 03:45</c:v>
                </c:pt>
                <c:pt idx="226">
                  <c:v> 03:46</c:v>
                </c:pt>
                <c:pt idx="227">
                  <c:v> 03:47</c:v>
                </c:pt>
                <c:pt idx="228">
                  <c:v> 03:48</c:v>
                </c:pt>
                <c:pt idx="229">
                  <c:v> 03:49</c:v>
                </c:pt>
                <c:pt idx="230">
                  <c:v> 03:50</c:v>
                </c:pt>
                <c:pt idx="231">
                  <c:v> 03:51</c:v>
                </c:pt>
                <c:pt idx="232">
                  <c:v> 03:52</c:v>
                </c:pt>
                <c:pt idx="233">
                  <c:v> 03:53</c:v>
                </c:pt>
                <c:pt idx="234">
                  <c:v> 03:54</c:v>
                </c:pt>
                <c:pt idx="235">
                  <c:v> 03:55</c:v>
                </c:pt>
                <c:pt idx="236">
                  <c:v> 03:56</c:v>
                </c:pt>
                <c:pt idx="237">
                  <c:v> 03:57</c:v>
                </c:pt>
                <c:pt idx="238">
                  <c:v> 03:58</c:v>
                </c:pt>
                <c:pt idx="239">
                  <c:v> 03:59</c:v>
                </c:pt>
                <c:pt idx="240">
                  <c:v>4</c:v>
                </c:pt>
                <c:pt idx="241">
                  <c:v> 04:01</c:v>
                </c:pt>
                <c:pt idx="242">
                  <c:v> 04:02</c:v>
                </c:pt>
                <c:pt idx="243">
                  <c:v> 04:03</c:v>
                </c:pt>
                <c:pt idx="244">
                  <c:v> 04:04</c:v>
                </c:pt>
                <c:pt idx="245">
                  <c:v> 04:05</c:v>
                </c:pt>
                <c:pt idx="246">
                  <c:v> 04:06</c:v>
                </c:pt>
                <c:pt idx="247">
                  <c:v> 04:07</c:v>
                </c:pt>
                <c:pt idx="248">
                  <c:v> 04:08</c:v>
                </c:pt>
                <c:pt idx="249">
                  <c:v> 04:09</c:v>
                </c:pt>
                <c:pt idx="250">
                  <c:v> 04:10</c:v>
                </c:pt>
                <c:pt idx="251">
                  <c:v> 04:11</c:v>
                </c:pt>
                <c:pt idx="252">
                  <c:v> 04:12</c:v>
                </c:pt>
                <c:pt idx="253">
                  <c:v> 04:13</c:v>
                </c:pt>
                <c:pt idx="254">
                  <c:v> 04:14</c:v>
                </c:pt>
                <c:pt idx="255">
                  <c:v> 04:15</c:v>
                </c:pt>
                <c:pt idx="256">
                  <c:v> 04:16</c:v>
                </c:pt>
                <c:pt idx="257">
                  <c:v> 04:17</c:v>
                </c:pt>
                <c:pt idx="258">
                  <c:v> 04:18</c:v>
                </c:pt>
                <c:pt idx="259">
                  <c:v> 04:19</c:v>
                </c:pt>
                <c:pt idx="260">
                  <c:v> 04:20</c:v>
                </c:pt>
                <c:pt idx="261">
                  <c:v> 04:21</c:v>
                </c:pt>
                <c:pt idx="262">
                  <c:v> 04:22</c:v>
                </c:pt>
                <c:pt idx="263">
                  <c:v> 04:23</c:v>
                </c:pt>
                <c:pt idx="264">
                  <c:v> 04:24</c:v>
                </c:pt>
                <c:pt idx="265">
                  <c:v> 04:25</c:v>
                </c:pt>
                <c:pt idx="266">
                  <c:v> 04:26</c:v>
                </c:pt>
                <c:pt idx="267">
                  <c:v> 04:27</c:v>
                </c:pt>
                <c:pt idx="268">
                  <c:v> 04:28</c:v>
                </c:pt>
                <c:pt idx="269">
                  <c:v> 04:29</c:v>
                </c:pt>
                <c:pt idx="270">
                  <c:v> 04:30</c:v>
                </c:pt>
                <c:pt idx="271">
                  <c:v> 04:31</c:v>
                </c:pt>
                <c:pt idx="272">
                  <c:v> 04:32</c:v>
                </c:pt>
                <c:pt idx="273">
                  <c:v> 04:33</c:v>
                </c:pt>
                <c:pt idx="274">
                  <c:v> 04:34</c:v>
                </c:pt>
                <c:pt idx="275">
                  <c:v> 04:35</c:v>
                </c:pt>
                <c:pt idx="276">
                  <c:v> 04:36</c:v>
                </c:pt>
                <c:pt idx="277">
                  <c:v> 04:37</c:v>
                </c:pt>
                <c:pt idx="278">
                  <c:v> 04:38</c:v>
                </c:pt>
                <c:pt idx="279">
                  <c:v> 04:39</c:v>
                </c:pt>
                <c:pt idx="280">
                  <c:v> 04:40</c:v>
                </c:pt>
                <c:pt idx="281">
                  <c:v> 04:41</c:v>
                </c:pt>
                <c:pt idx="282">
                  <c:v> 04:42</c:v>
                </c:pt>
                <c:pt idx="283">
                  <c:v> 04:43</c:v>
                </c:pt>
                <c:pt idx="284">
                  <c:v> 04:44</c:v>
                </c:pt>
                <c:pt idx="285">
                  <c:v> 04:45</c:v>
                </c:pt>
                <c:pt idx="286">
                  <c:v> 04:46</c:v>
                </c:pt>
                <c:pt idx="287">
                  <c:v> 04:47</c:v>
                </c:pt>
                <c:pt idx="288">
                  <c:v> 04:48</c:v>
                </c:pt>
                <c:pt idx="289">
                  <c:v> 04:49</c:v>
                </c:pt>
                <c:pt idx="290">
                  <c:v> 04:50</c:v>
                </c:pt>
                <c:pt idx="291">
                  <c:v> 04:51</c:v>
                </c:pt>
                <c:pt idx="292">
                  <c:v> 04:52</c:v>
                </c:pt>
                <c:pt idx="293">
                  <c:v> 04:53</c:v>
                </c:pt>
                <c:pt idx="294">
                  <c:v> 04:54</c:v>
                </c:pt>
                <c:pt idx="295">
                  <c:v> 04:55</c:v>
                </c:pt>
                <c:pt idx="296">
                  <c:v> 04:56</c:v>
                </c:pt>
                <c:pt idx="297">
                  <c:v> 04:57</c:v>
                </c:pt>
                <c:pt idx="298">
                  <c:v> 04:58</c:v>
                </c:pt>
                <c:pt idx="299">
                  <c:v> 04:59</c:v>
                </c:pt>
                <c:pt idx="300">
                  <c:v>5</c:v>
                </c:pt>
                <c:pt idx="301">
                  <c:v> 05:01</c:v>
                </c:pt>
                <c:pt idx="302">
                  <c:v> 05:02</c:v>
                </c:pt>
                <c:pt idx="303">
                  <c:v> 05:03</c:v>
                </c:pt>
                <c:pt idx="304">
                  <c:v> 05:04</c:v>
                </c:pt>
                <c:pt idx="305">
                  <c:v> 05:05</c:v>
                </c:pt>
                <c:pt idx="306">
                  <c:v> 05:06</c:v>
                </c:pt>
                <c:pt idx="307">
                  <c:v> 05:07</c:v>
                </c:pt>
                <c:pt idx="308">
                  <c:v> 05:08</c:v>
                </c:pt>
                <c:pt idx="309">
                  <c:v> 05:09</c:v>
                </c:pt>
                <c:pt idx="310">
                  <c:v> 05:10</c:v>
                </c:pt>
                <c:pt idx="311">
                  <c:v> 05:11</c:v>
                </c:pt>
                <c:pt idx="312">
                  <c:v> 05:12</c:v>
                </c:pt>
                <c:pt idx="313">
                  <c:v> 05:13</c:v>
                </c:pt>
                <c:pt idx="314">
                  <c:v> 05:14</c:v>
                </c:pt>
                <c:pt idx="315">
                  <c:v> 05:15</c:v>
                </c:pt>
                <c:pt idx="316">
                  <c:v> 05:16</c:v>
                </c:pt>
                <c:pt idx="317">
                  <c:v> 05:17</c:v>
                </c:pt>
                <c:pt idx="318">
                  <c:v> 05:18</c:v>
                </c:pt>
                <c:pt idx="319">
                  <c:v> 05:19</c:v>
                </c:pt>
                <c:pt idx="320">
                  <c:v> 05:20</c:v>
                </c:pt>
                <c:pt idx="321">
                  <c:v> 05:21</c:v>
                </c:pt>
                <c:pt idx="322">
                  <c:v> 05:22</c:v>
                </c:pt>
                <c:pt idx="323">
                  <c:v> 05:23</c:v>
                </c:pt>
                <c:pt idx="324">
                  <c:v> 05:24</c:v>
                </c:pt>
                <c:pt idx="325">
                  <c:v> 05:25</c:v>
                </c:pt>
                <c:pt idx="326">
                  <c:v> 05:26</c:v>
                </c:pt>
                <c:pt idx="327">
                  <c:v> 05:27</c:v>
                </c:pt>
                <c:pt idx="328">
                  <c:v> 05:28</c:v>
                </c:pt>
                <c:pt idx="329">
                  <c:v> 05:29</c:v>
                </c:pt>
                <c:pt idx="330">
                  <c:v> 05:30</c:v>
                </c:pt>
                <c:pt idx="331">
                  <c:v> 05:31</c:v>
                </c:pt>
                <c:pt idx="332">
                  <c:v> 05:32</c:v>
                </c:pt>
                <c:pt idx="333">
                  <c:v> 05:33</c:v>
                </c:pt>
                <c:pt idx="334">
                  <c:v> 05:34</c:v>
                </c:pt>
                <c:pt idx="335">
                  <c:v> 05:35</c:v>
                </c:pt>
                <c:pt idx="336">
                  <c:v> 05:36</c:v>
                </c:pt>
                <c:pt idx="337">
                  <c:v> 05:37</c:v>
                </c:pt>
                <c:pt idx="338">
                  <c:v> 05:38</c:v>
                </c:pt>
                <c:pt idx="339">
                  <c:v> 05:39</c:v>
                </c:pt>
                <c:pt idx="340">
                  <c:v> 05:40</c:v>
                </c:pt>
                <c:pt idx="341">
                  <c:v> 05:41</c:v>
                </c:pt>
                <c:pt idx="342">
                  <c:v> 05:42</c:v>
                </c:pt>
                <c:pt idx="343">
                  <c:v> 05:43</c:v>
                </c:pt>
                <c:pt idx="344">
                  <c:v> 05:44</c:v>
                </c:pt>
                <c:pt idx="345">
                  <c:v> 05:45</c:v>
                </c:pt>
                <c:pt idx="346">
                  <c:v> 05:46</c:v>
                </c:pt>
                <c:pt idx="347">
                  <c:v> 05:47</c:v>
                </c:pt>
                <c:pt idx="348">
                  <c:v> 05:48</c:v>
                </c:pt>
                <c:pt idx="349">
                  <c:v> 05:49</c:v>
                </c:pt>
                <c:pt idx="350">
                  <c:v> 05:50</c:v>
                </c:pt>
                <c:pt idx="351">
                  <c:v> 05:51</c:v>
                </c:pt>
                <c:pt idx="352">
                  <c:v> 05:52</c:v>
                </c:pt>
                <c:pt idx="353">
                  <c:v> 05:53</c:v>
                </c:pt>
                <c:pt idx="354">
                  <c:v> 05:54</c:v>
                </c:pt>
                <c:pt idx="355">
                  <c:v> 05:55</c:v>
                </c:pt>
                <c:pt idx="356">
                  <c:v> 05:56</c:v>
                </c:pt>
                <c:pt idx="357">
                  <c:v> 05:57</c:v>
                </c:pt>
                <c:pt idx="358">
                  <c:v> 05:58</c:v>
                </c:pt>
                <c:pt idx="359">
                  <c:v> 05:59</c:v>
                </c:pt>
                <c:pt idx="360">
                  <c:v>6</c:v>
                </c:pt>
                <c:pt idx="361">
                  <c:v> 06:01</c:v>
                </c:pt>
                <c:pt idx="362">
                  <c:v> 06:02</c:v>
                </c:pt>
                <c:pt idx="363">
                  <c:v> 06:03</c:v>
                </c:pt>
                <c:pt idx="364">
                  <c:v> 06:04</c:v>
                </c:pt>
                <c:pt idx="365">
                  <c:v> 06:05</c:v>
                </c:pt>
                <c:pt idx="366">
                  <c:v> 06:06</c:v>
                </c:pt>
                <c:pt idx="367">
                  <c:v> 06:07</c:v>
                </c:pt>
                <c:pt idx="368">
                  <c:v> 06:08</c:v>
                </c:pt>
                <c:pt idx="369">
                  <c:v> 06:09</c:v>
                </c:pt>
                <c:pt idx="370">
                  <c:v> 06:10</c:v>
                </c:pt>
                <c:pt idx="371">
                  <c:v> 06:11</c:v>
                </c:pt>
                <c:pt idx="372">
                  <c:v> 06:12</c:v>
                </c:pt>
                <c:pt idx="373">
                  <c:v> 06:13</c:v>
                </c:pt>
                <c:pt idx="374">
                  <c:v> 06:14</c:v>
                </c:pt>
                <c:pt idx="375">
                  <c:v> 06:15</c:v>
                </c:pt>
                <c:pt idx="376">
                  <c:v> 06:16</c:v>
                </c:pt>
                <c:pt idx="377">
                  <c:v> 06:17</c:v>
                </c:pt>
                <c:pt idx="378">
                  <c:v> 06:18</c:v>
                </c:pt>
                <c:pt idx="379">
                  <c:v> 06:19</c:v>
                </c:pt>
                <c:pt idx="380">
                  <c:v> 06:20</c:v>
                </c:pt>
                <c:pt idx="381">
                  <c:v> 06:21</c:v>
                </c:pt>
                <c:pt idx="382">
                  <c:v> 06:22</c:v>
                </c:pt>
                <c:pt idx="383">
                  <c:v> 06:23</c:v>
                </c:pt>
                <c:pt idx="384">
                  <c:v> 06:24</c:v>
                </c:pt>
                <c:pt idx="385">
                  <c:v> 06:25</c:v>
                </c:pt>
                <c:pt idx="386">
                  <c:v> 06:26</c:v>
                </c:pt>
                <c:pt idx="387">
                  <c:v> 06:27</c:v>
                </c:pt>
                <c:pt idx="388">
                  <c:v> 06:28</c:v>
                </c:pt>
                <c:pt idx="389">
                  <c:v> 06:29</c:v>
                </c:pt>
                <c:pt idx="390">
                  <c:v> 06:30</c:v>
                </c:pt>
                <c:pt idx="391">
                  <c:v> 06:31</c:v>
                </c:pt>
                <c:pt idx="392">
                  <c:v> 06:32</c:v>
                </c:pt>
                <c:pt idx="393">
                  <c:v> 06:33</c:v>
                </c:pt>
                <c:pt idx="394">
                  <c:v> 06:34</c:v>
                </c:pt>
                <c:pt idx="395">
                  <c:v> 06:35</c:v>
                </c:pt>
                <c:pt idx="396">
                  <c:v> 06:36</c:v>
                </c:pt>
                <c:pt idx="397">
                  <c:v> 06:37</c:v>
                </c:pt>
                <c:pt idx="398">
                  <c:v> 06:38</c:v>
                </c:pt>
                <c:pt idx="399">
                  <c:v> 06:39</c:v>
                </c:pt>
                <c:pt idx="400">
                  <c:v> 06:40</c:v>
                </c:pt>
                <c:pt idx="401">
                  <c:v> 06:41</c:v>
                </c:pt>
                <c:pt idx="402">
                  <c:v> 06:42</c:v>
                </c:pt>
                <c:pt idx="403">
                  <c:v> 06:43</c:v>
                </c:pt>
                <c:pt idx="404">
                  <c:v> 06:44</c:v>
                </c:pt>
                <c:pt idx="405">
                  <c:v> 06:45</c:v>
                </c:pt>
                <c:pt idx="406">
                  <c:v> 06:46</c:v>
                </c:pt>
                <c:pt idx="407">
                  <c:v> 06:47</c:v>
                </c:pt>
                <c:pt idx="408">
                  <c:v> 06:48</c:v>
                </c:pt>
                <c:pt idx="409">
                  <c:v> 06:49</c:v>
                </c:pt>
                <c:pt idx="410">
                  <c:v> 06:50</c:v>
                </c:pt>
                <c:pt idx="411">
                  <c:v> 06:51</c:v>
                </c:pt>
                <c:pt idx="412">
                  <c:v> 06:52</c:v>
                </c:pt>
                <c:pt idx="413">
                  <c:v> 06:53</c:v>
                </c:pt>
                <c:pt idx="414">
                  <c:v> 06:54</c:v>
                </c:pt>
                <c:pt idx="415">
                  <c:v> 06:55</c:v>
                </c:pt>
                <c:pt idx="416">
                  <c:v> 06:56</c:v>
                </c:pt>
                <c:pt idx="417">
                  <c:v> 06:57</c:v>
                </c:pt>
                <c:pt idx="418">
                  <c:v> 06:58</c:v>
                </c:pt>
                <c:pt idx="419">
                  <c:v> 06:59</c:v>
                </c:pt>
                <c:pt idx="420">
                  <c:v>7</c:v>
                </c:pt>
                <c:pt idx="421">
                  <c:v> 07:01</c:v>
                </c:pt>
                <c:pt idx="422">
                  <c:v> 07:02</c:v>
                </c:pt>
                <c:pt idx="423">
                  <c:v> 07:03</c:v>
                </c:pt>
                <c:pt idx="424">
                  <c:v> 07:04</c:v>
                </c:pt>
                <c:pt idx="425">
                  <c:v> 07:05</c:v>
                </c:pt>
                <c:pt idx="426">
                  <c:v> 07:06</c:v>
                </c:pt>
                <c:pt idx="427">
                  <c:v> 07:07</c:v>
                </c:pt>
                <c:pt idx="428">
                  <c:v> 07:08</c:v>
                </c:pt>
                <c:pt idx="429">
                  <c:v> 07:09</c:v>
                </c:pt>
                <c:pt idx="430">
                  <c:v> 07:10</c:v>
                </c:pt>
                <c:pt idx="431">
                  <c:v> 07:11</c:v>
                </c:pt>
                <c:pt idx="432">
                  <c:v> 07:12</c:v>
                </c:pt>
                <c:pt idx="433">
                  <c:v> 07:13</c:v>
                </c:pt>
                <c:pt idx="434">
                  <c:v> 07:14</c:v>
                </c:pt>
                <c:pt idx="435">
                  <c:v> 07:15</c:v>
                </c:pt>
                <c:pt idx="436">
                  <c:v> 07:16</c:v>
                </c:pt>
                <c:pt idx="437">
                  <c:v> 07:17</c:v>
                </c:pt>
                <c:pt idx="438">
                  <c:v> 07:18</c:v>
                </c:pt>
                <c:pt idx="439">
                  <c:v> 07:19</c:v>
                </c:pt>
                <c:pt idx="440">
                  <c:v> 07:20</c:v>
                </c:pt>
                <c:pt idx="441">
                  <c:v> 07:21</c:v>
                </c:pt>
                <c:pt idx="442">
                  <c:v> 07:22</c:v>
                </c:pt>
                <c:pt idx="443">
                  <c:v> 07:23</c:v>
                </c:pt>
                <c:pt idx="444">
                  <c:v> 07:24</c:v>
                </c:pt>
                <c:pt idx="445">
                  <c:v> 07:25</c:v>
                </c:pt>
                <c:pt idx="446">
                  <c:v> 07:26</c:v>
                </c:pt>
                <c:pt idx="447">
                  <c:v> 07:27</c:v>
                </c:pt>
                <c:pt idx="448">
                  <c:v> 07:28</c:v>
                </c:pt>
                <c:pt idx="449">
                  <c:v> 07:29</c:v>
                </c:pt>
                <c:pt idx="450">
                  <c:v> 07:30</c:v>
                </c:pt>
                <c:pt idx="451">
                  <c:v> 07:31</c:v>
                </c:pt>
                <c:pt idx="452">
                  <c:v> 07:32</c:v>
                </c:pt>
                <c:pt idx="453">
                  <c:v> 07:33</c:v>
                </c:pt>
                <c:pt idx="454">
                  <c:v> 07:34</c:v>
                </c:pt>
                <c:pt idx="455">
                  <c:v> 07:35</c:v>
                </c:pt>
                <c:pt idx="456">
                  <c:v> 07:36</c:v>
                </c:pt>
                <c:pt idx="457">
                  <c:v> 07:37</c:v>
                </c:pt>
                <c:pt idx="458">
                  <c:v> 07:38</c:v>
                </c:pt>
                <c:pt idx="459">
                  <c:v> 07:39</c:v>
                </c:pt>
                <c:pt idx="460">
                  <c:v> 07:40</c:v>
                </c:pt>
                <c:pt idx="461">
                  <c:v> 07:41</c:v>
                </c:pt>
                <c:pt idx="462">
                  <c:v> 07:42</c:v>
                </c:pt>
                <c:pt idx="463">
                  <c:v> 07:43</c:v>
                </c:pt>
                <c:pt idx="464">
                  <c:v> 07:44</c:v>
                </c:pt>
                <c:pt idx="465">
                  <c:v> 07:45</c:v>
                </c:pt>
                <c:pt idx="466">
                  <c:v> 07:46</c:v>
                </c:pt>
                <c:pt idx="467">
                  <c:v> 07:47</c:v>
                </c:pt>
                <c:pt idx="468">
                  <c:v> 07:48</c:v>
                </c:pt>
                <c:pt idx="469">
                  <c:v> 07:49</c:v>
                </c:pt>
                <c:pt idx="470">
                  <c:v> 07:50</c:v>
                </c:pt>
                <c:pt idx="471">
                  <c:v> 07:51</c:v>
                </c:pt>
                <c:pt idx="472">
                  <c:v> 07:52</c:v>
                </c:pt>
                <c:pt idx="473">
                  <c:v> 07:53</c:v>
                </c:pt>
                <c:pt idx="474">
                  <c:v> 07:54</c:v>
                </c:pt>
                <c:pt idx="475">
                  <c:v> 07:55</c:v>
                </c:pt>
                <c:pt idx="476">
                  <c:v> 07:56</c:v>
                </c:pt>
                <c:pt idx="477">
                  <c:v> 07:57</c:v>
                </c:pt>
                <c:pt idx="478">
                  <c:v> 07:58</c:v>
                </c:pt>
                <c:pt idx="479">
                  <c:v> 07:59</c:v>
                </c:pt>
                <c:pt idx="480">
                  <c:v>8</c:v>
                </c:pt>
                <c:pt idx="481">
                  <c:v> 08:01</c:v>
                </c:pt>
                <c:pt idx="482">
                  <c:v> 08:02</c:v>
                </c:pt>
                <c:pt idx="483">
                  <c:v> 08:03</c:v>
                </c:pt>
                <c:pt idx="484">
                  <c:v> 08:04</c:v>
                </c:pt>
                <c:pt idx="485">
                  <c:v> 08:05</c:v>
                </c:pt>
                <c:pt idx="486">
                  <c:v> 08:06</c:v>
                </c:pt>
                <c:pt idx="487">
                  <c:v> 08:07</c:v>
                </c:pt>
                <c:pt idx="488">
                  <c:v> 08:08</c:v>
                </c:pt>
                <c:pt idx="489">
                  <c:v> 08:09</c:v>
                </c:pt>
                <c:pt idx="490">
                  <c:v> 08:10</c:v>
                </c:pt>
                <c:pt idx="491">
                  <c:v> 08:11</c:v>
                </c:pt>
                <c:pt idx="492">
                  <c:v> 08:12</c:v>
                </c:pt>
                <c:pt idx="493">
                  <c:v> 08:13</c:v>
                </c:pt>
                <c:pt idx="494">
                  <c:v> 08:14</c:v>
                </c:pt>
                <c:pt idx="495">
                  <c:v> 08:15</c:v>
                </c:pt>
                <c:pt idx="496">
                  <c:v> 08:16</c:v>
                </c:pt>
                <c:pt idx="497">
                  <c:v> 08:17</c:v>
                </c:pt>
                <c:pt idx="498">
                  <c:v> 08:18</c:v>
                </c:pt>
                <c:pt idx="499">
                  <c:v> 08:19</c:v>
                </c:pt>
                <c:pt idx="500">
                  <c:v> 08:20</c:v>
                </c:pt>
                <c:pt idx="501">
                  <c:v> 08:21</c:v>
                </c:pt>
                <c:pt idx="502">
                  <c:v> 08:22</c:v>
                </c:pt>
                <c:pt idx="503">
                  <c:v> 08:23</c:v>
                </c:pt>
                <c:pt idx="504">
                  <c:v> 08:24</c:v>
                </c:pt>
                <c:pt idx="505">
                  <c:v> 08:25</c:v>
                </c:pt>
                <c:pt idx="506">
                  <c:v> 08:26</c:v>
                </c:pt>
                <c:pt idx="507">
                  <c:v> 08:27</c:v>
                </c:pt>
                <c:pt idx="508">
                  <c:v> 08:28</c:v>
                </c:pt>
                <c:pt idx="509">
                  <c:v> 08:29</c:v>
                </c:pt>
                <c:pt idx="510">
                  <c:v> 08:30</c:v>
                </c:pt>
                <c:pt idx="511">
                  <c:v> 08:31</c:v>
                </c:pt>
                <c:pt idx="512">
                  <c:v> 08:32</c:v>
                </c:pt>
                <c:pt idx="513">
                  <c:v> 08:33</c:v>
                </c:pt>
                <c:pt idx="514">
                  <c:v> 08:34</c:v>
                </c:pt>
                <c:pt idx="515">
                  <c:v> 08:35</c:v>
                </c:pt>
                <c:pt idx="516">
                  <c:v> 08:36</c:v>
                </c:pt>
                <c:pt idx="517">
                  <c:v> 08:37</c:v>
                </c:pt>
                <c:pt idx="518">
                  <c:v> 08:38</c:v>
                </c:pt>
                <c:pt idx="519">
                  <c:v> 08:39</c:v>
                </c:pt>
                <c:pt idx="520">
                  <c:v> 08:40</c:v>
                </c:pt>
                <c:pt idx="521">
                  <c:v> 08:41</c:v>
                </c:pt>
                <c:pt idx="522">
                  <c:v> 08:42</c:v>
                </c:pt>
                <c:pt idx="523">
                  <c:v> 08:43</c:v>
                </c:pt>
                <c:pt idx="524">
                  <c:v> 08:44</c:v>
                </c:pt>
                <c:pt idx="525">
                  <c:v> 08:45</c:v>
                </c:pt>
                <c:pt idx="526">
                  <c:v> 08:46</c:v>
                </c:pt>
                <c:pt idx="527">
                  <c:v> 08:47</c:v>
                </c:pt>
                <c:pt idx="528">
                  <c:v> 08:48</c:v>
                </c:pt>
                <c:pt idx="529">
                  <c:v> 08:49</c:v>
                </c:pt>
                <c:pt idx="530">
                  <c:v> 08:50</c:v>
                </c:pt>
                <c:pt idx="531">
                  <c:v> 08:51</c:v>
                </c:pt>
                <c:pt idx="532">
                  <c:v> 08:52</c:v>
                </c:pt>
                <c:pt idx="533">
                  <c:v> 08:53</c:v>
                </c:pt>
                <c:pt idx="534">
                  <c:v> 08:54</c:v>
                </c:pt>
                <c:pt idx="535">
                  <c:v> 08:55</c:v>
                </c:pt>
                <c:pt idx="536">
                  <c:v> 08:56</c:v>
                </c:pt>
                <c:pt idx="537">
                  <c:v> 08:57</c:v>
                </c:pt>
                <c:pt idx="538">
                  <c:v> 08:58</c:v>
                </c:pt>
                <c:pt idx="539">
                  <c:v> 08:59</c:v>
                </c:pt>
                <c:pt idx="540">
                  <c:v>9</c:v>
                </c:pt>
                <c:pt idx="541">
                  <c:v> 09:01</c:v>
                </c:pt>
                <c:pt idx="542">
                  <c:v> 09:02</c:v>
                </c:pt>
                <c:pt idx="543">
                  <c:v> 09:03</c:v>
                </c:pt>
                <c:pt idx="544">
                  <c:v> 09:04</c:v>
                </c:pt>
                <c:pt idx="545">
                  <c:v> 09:05</c:v>
                </c:pt>
                <c:pt idx="546">
                  <c:v> 09:06</c:v>
                </c:pt>
                <c:pt idx="547">
                  <c:v> 09:07</c:v>
                </c:pt>
                <c:pt idx="548">
                  <c:v> 09:08</c:v>
                </c:pt>
                <c:pt idx="549">
                  <c:v> 09:09</c:v>
                </c:pt>
                <c:pt idx="550">
                  <c:v> 09:10</c:v>
                </c:pt>
                <c:pt idx="551">
                  <c:v> 09:11</c:v>
                </c:pt>
                <c:pt idx="552">
                  <c:v> 09:12</c:v>
                </c:pt>
                <c:pt idx="553">
                  <c:v> 09:13</c:v>
                </c:pt>
                <c:pt idx="554">
                  <c:v> 09:14</c:v>
                </c:pt>
                <c:pt idx="555">
                  <c:v> 09:15</c:v>
                </c:pt>
                <c:pt idx="556">
                  <c:v> 09:16</c:v>
                </c:pt>
                <c:pt idx="557">
                  <c:v> 09:17</c:v>
                </c:pt>
                <c:pt idx="558">
                  <c:v> 09:18</c:v>
                </c:pt>
                <c:pt idx="559">
                  <c:v> 09:19</c:v>
                </c:pt>
                <c:pt idx="560">
                  <c:v> 09:20</c:v>
                </c:pt>
                <c:pt idx="561">
                  <c:v> 09:21</c:v>
                </c:pt>
                <c:pt idx="562">
                  <c:v> 09:22</c:v>
                </c:pt>
                <c:pt idx="563">
                  <c:v> 09:23</c:v>
                </c:pt>
                <c:pt idx="564">
                  <c:v> 09:24</c:v>
                </c:pt>
                <c:pt idx="565">
                  <c:v> 09:25</c:v>
                </c:pt>
                <c:pt idx="566">
                  <c:v> 09:26</c:v>
                </c:pt>
                <c:pt idx="567">
                  <c:v> 09:27</c:v>
                </c:pt>
                <c:pt idx="568">
                  <c:v> 09:28</c:v>
                </c:pt>
                <c:pt idx="569">
                  <c:v> 09:29</c:v>
                </c:pt>
                <c:pt idx="570">
                  <c:v> 09:30</c:v>
                </c:pt>
                <c:pt idx="571">
                  <c:v> 09:31</c:v>
                </c:pt>
                <c:pt idx="572">
                  <c:v> 09:32</c:v>
                </c:pt>
                <c:pt idx="573">
                  <c:v> 09:33</c:v>
                </c:pt>
                <c:pt idx="574">
                  <c:v> 09:34</c:v>
                </c:pt>
                <c:pt idx="575">
                  <c:v> 09:35</c:v>
                </c:pt>
                <c:pt idx="576">
                  <c:v> 09:36</c:v>
                </c:pt>
                <c:pt idx="577">
                  <c:v> 09:37</c:v>
                </c:pt>
                <c:pt idx="578">
                  <c:v> 09:38</c:v>
                </c:pt>
                <c:pt idx="579">
                  <c:v> 09:39</c:v>
                </c:pt>
                <c:pt idx="580">
                  <c:v> 09:40</c:v>
                </c:pt>
                <c:pt idx="581">
                  <c:v> 09:41</c:v>
                </c:pt>
                <c:pt idx="582">
                  <c:v> 09:42</c:v>
                </c:pt>
                <c:pt idx="583">
                  <c:v> 09:43</c:v>
                </c:pt>
                <c:pt idx="584">
                  <c:v> 09:44</c:v>
                </c:pt>
                <c:pt idx="585">
                  <c:v> 09:45</c:v>
                </c:pt>
                <c:pt idx="586">
                  <c:v> 09:46</c:v>
                </c:pt>
                <c:pt idx="587">
                  <c:v> 09:47</c:v>
                </c:pt>
                <c:pt idx="588">
                  <c:v> 09:48</c:v>
                </c:pt>
                <c:pt idx="589">
                  <c:v> 09:49</c:v>
                </c:pt>
                <c:pt idx="590">
                  <c:v> 09:50</c:v>
                </c:pt>
                <c:pt idx="591">
                  <c:v> 09:51</c:v>
                </c:pt>
                <c:pt idx="592">
                  <c:v> 09:52</c:v>
                </c:pt>
                <c:pt idx="593">
                  <c:v> 09:53</c:v>
                </c:pt>
                <c:pt idx="594">
                  <c:v> 09:54</c:v>
                </c:pt>
                <c:pt idx="595">
                  <c:v> 09:55</c:v>
                </c:pt>
                <c:pt idx="596">
                  <c:v> 09:56</c:v>
                </c:pt>
                <c:pt idx="597">
                  <c:v> 09:57</c:v>
                </c:pt>
                <c:pt idx="598">
                  <c:v> 09:58</c:v>
                </c:pt>
                <c:pt idx="599">
                  <c:v> 09:59</c:v>
                </c:pt>
                <c:pt idx="600">
                  <c:v>10</c:v>
                </c:pt>
                <c:pt idx="601">
                  <c:v> 10:01</c:v>
                </c:pt>
                <c:pt idx="602">
                  <c:v> 10:02</c:v>
                </c:pt>
                <c:pt idx="603">
                  <c:v> 10:03</c:v>
                </c:pt>
                <c:pt idx="604">
                  <c:v> 10:04</c:v>
                </c:pt>
                <c:pt idx="605">
                  <c:v> 10:05</c:v>
                </c:pt>
                <c:pt idx="606">
                  <c:v> 10:06</c:v>
                </c:pt>
                <c:pt idx="607">
                  <c:v> 10:07</c:v>
                </c:pt>
                <c:pt idx="608">
                  <c:v> 10:08</c:v>
                </c:pt>
                <c:pt idx="609">
                  <c:v> 10:09</c:v>
                </c:pt>
                <c:pt idx="610">
                  <c:v> 10:10</c:v>
                </c:pt>
                <c:pt idx="611">
                  <c:v> 10:11</c:v>
                </c:pt>
                <c:pt idx="612">
                  <c:v> 10:12</c:v>
                </c:pt>
                <c:pt idx="613">
                  <c:v> 10:13</c:v>
                </c:pt>
                <c:pt idx="614">
                  <c:v> 10:14</c:v>
                </c:pt>
                <c:pt idx="615">
                  <c:v> 10:15</c:v>
                </c:pt>
                <c:pt idx="616">
                  <c:v> 10:16</c:v>
                </c:pt>
                <c:pt idx="617">
                  <c:v> 10:17</c:v>
                </c:pt>
                <c:pt idx="618">
                  <c:v> 10:18</c:v>
                </c:pt>
                <c:pt idx="619">
                  <c:v> 10:19</c:v>
                </c:pt>
                <c:pt idx="620">
                  <c:v> 10:20</c:v>
                </c:pt>
                <c:pt idx="621">
                  <c:v> 10:21</c:v>
                </c:pt>
                <c:pt idx="622">
                  <c:v> 10:22</c:v>
                </c:pt>
                <c:pt idx="623">
                  <c:v> 10:23</c:v>
                </c:pt>
                <c:pt idx="624">
                  <c:v> 10:24</c:v>
                </c:pt>
                <c:pt idx="625">
                  <c:v> 10:25</c:v>
                </c:pt>
                <c:pt idx="626">
                  <c:v> 10:26</c:v>
                </c:pt>
                <c:pt idx="627">
                  <c:v> 10:27</c:v>
                </c:pt>
                <c:pt idx="628">
                  <c:v> 10:28</c:v>
                </c:pt>
                <c:pt idx="629">
                  <c:v> 10:29</c:v>
                </c:pt>
                <c:pt idx="630">
                  <c:v> 10:30</c:v>
                </c:pt>
                <c:pt idx="631">
                  <c:v> 10:31</c:v>
                </c:pt>
                <c:pt idx="632">
                  <c:v> 10:32</c:v>
                </c:pt>
                <c:pt idx="633">
                  <c:v> 10:33</c:v>
                </c:pt>
                <c:pt idx="634">
                  <c:v> 10:34</c:v>
                </c:pt>
                <c:pt idx="635">
                  <c:v> 10:35</c:v>
                </c:pt>
                <c:pt idx="636">
                  <c:v> 10:36</c:v>
                </c:pt>
                <c:pt idx="637">
                  <c:v> 10:37</c:v>
                </c:pt>
                <c:pt idx="638">
                  <c:v> 10:38</c:v>
                </c:pt>
                <c:pt idx="639">
                  <c:v> 10:39</c:v>
                </c:pt>
                <c:pt idx="640">
                  <c:v> 10:40</c:v>
                </c:pt>
                <c:pt idx="641">
                  <c:v> 10:41</c:v>
                </c:pt>
                <c:pt idx="642">
                  <c:v> 10:42</c:v>
                </c:pt>
                <c:pt idx="643">
                  <c:v> 10:43</c:v>
                </c:pt>
                <c:pt idx="644">
                  <c:v> 10:44</c:v>
                </c:pt>
                <c:pt idx="645">
                  <c:v> 10:45</c:v>
                </c:pt>
                <c:pt idx="646">
                  <c:v> 10:46</c:v>
                </c:pt>
                <c:pt idx="647">
                  <c:v> 10:47</c:v>
                </c:pt>
                <c:pt idx="648">
                  <c:v> 10:48</c:v>
                </c:pt>
                <c:pt idx="649">
                  <c:v> 10:49</c:v>
                </c:pt>
                <c:pt idx="650">
                  <c:v> 10:50</c:v>
                </c:pt>
                <c:pt idx="651">
                  <c:v> 10:51</c:v>
                </c:pt>
                <c:pt idx="652">
                  <c:v> 10:52</c:v>
                </c:pt>
                <c:pt idx="653">
                  <c:v> 10:53</c:v>
                </c:pt>
                <c:pt idx="654">
                  <c:v> 10:54</c:v>
                </c:pt>
                <c:pt idx="655">
                  <c:v> 10:55</c:v>
                </c:pt>
                <c:pt idx="656">
                  <c:v> 10:56</c:v>
                </c:pt>
                <c:pt idx="657">
                  <c:v> 10:57</c:v>
                </c:pt>
                <c:pt idx="658">
                  <c:v> 10:58</c:v>
                </c:pt>
                <c:pt idx="659">
                  <c:v> 10:59</c:v>
                </c:pt>
                <c:pt idx="660">
                  <c:v>11</c:v>
                </c:pt>
                <c:pt idx="661">
                  <c:v> 11:01</c:v>
                </c:pt>
                <c:pt idx="662">
                  <c:v> 11:02</c:v>
                </c:pt>
                <c:pt idx="663">
                  <c:v> 11:03</c:v>
                </c:pt>
                <c:pt idx="664">
                  <c:v> 11:04</c:v>
                </c:pt>
                <c:pt idx="665">
                  <c:v> 11:05</c:v>
                </c:pt>
                <c:pt idx="666">
                  <c:v> 11:06</c:v>
                </c:pt>
                <c:pt idx="667">
                  <c:v> 11:07</c:v>
                </c:pt>
                <c:pt idx="668">
                  <c:v> 11:08</c:v>
                </c:pt>
                <c:pt idx="669">
                  <c:v> 11:09</c:v>
                </c:pt>
                <c:pt idx="670">
                  <c:v> 11:10</c:v>
                </c:pt>
                <c:pt idx="671">
                  <c:v> 11:11</c:v>
                </c:pt>
                <c:pt idx="672">
                  <c:v> 11:12</c:v>
                </c:pt>
                <c:pt idx="673">
                  <c:v> 11:13</c:v>
                </c:pt>
                <c:pt idx="674">
                  <c:v> 11:14</c:v>
                </c:pt>
                <c:pt idx="675">
                  <c:v> 11:15</c:v>
                </c:pt>
                <c:pt idx="676">
                  <c:v> 11:16</c:v>
                </c:pt>
                <c:pt idx="677">
                  <c:v> 11:17</c:v>
                </c:pt>
                <c:pt idx="678">
                  <c:v> 11:18</c:v>
                </c:pt>
                <c:pt idx="679">
                  <c:v> 11:19</c:v>
                </c:pt>
                <c:pt idx="680">
                  <c:v> 11:20</c:v>
                </c:pt>
                <c:pt idx="681">
                  <c:v> 11:21</c:v>
                </c:pt>
                <c:pt idx="682">
                  <c:v> 11:22</c:v>
                </c:pt>
                <c:pt idx="683">
                  <c:v> 11:23</c:v>
                </c:pt>
                <c:pt idx="684">
                  <c:v> 11:24</c:v>
                </c:pt>
                <c:pt idx="685">
                  <c:v> 11:25</c:v>
                </c:pt>
                <c:pt idx="686">
                  <c:v> 11:26</c:v>
                </c:pt>
                <c:pt idx="687">
                  <c:v> 11:27</c:v>
                </c:pt>
                <c:pt idx="688">
                  <c:v> 11:28</c:v>
                </c:pt>
                <c:pt idx="689">
                  <c:v> 11:29</c:v>
                </c:pt>
                <c:pt idx="690">
                  <c:v> 11:30</c:v>
                </c:pt>
                <c:pt idx="691">
                  <c:v> 11:31</c:v>
                </c:pt>
                <c:pt idx="692">
                  <c:v> 11:32</c:v>
                </c:pt>
                <c:pt idx="693">
                  <c:v> 11:33</c:v>
                </c:pt>
                <c:pt idx="694">
                  <c:v> 11:34</c:v>
                </c:pt>
                <c:pt idx="695">
                  <c:v> 11:35</c:v>
                </c:pt>
                <c:pt idx="696">
                  <c:v> 11:36</c:v>
                </c:pt>
                <c:pt idx="697">
                  <c:v> 11:37</c:v>
                </c:pt>
                <c:pt idx="698">
                  <c:v> 11:38</c:v>
                </c:pt>
                <c:pt idx="699">
                  <c:v> 11:39</c:v>
                </c:pt>
                <c:pt idx="700">
                  <c:v> 11:40</c:v>
                </c:pt>
                <c:pt idx="701">
                  <c:v> 11:41</c:v>
                </c:pt>
                <c:pt idx="702">
                  <c:v> 11:42</c:v>
                </c:pt>
                <c:pt idx="703">
                  <c:v> 11:43</c:v>
                </c:pt>
                <c:pt idx="704">
                  <c:v> 11:44</c:v>
                </c:pt>
                <c:pt idx="705">
                  <c:v> 11:45</c:v>
                </c:pt>
                <c:pt idx="706">
                  <c:v> 11:46</c:v>
                </c:pt>
                <c:pt idx="707">
                  <c:v> 11:47</c:v>
                </c:pt>
                <c:pt idx="708">
                  <c:v> 11:48</c:v>
                </c:pt>
                <c:pt idx="709">
                  <c:v> 11:49</c:v>
                </c:pt>
                <c:pt idx="710">
                  <c:v> 11:50</c:v>
                </c:pt>
                <c:pt idx="711">
                  <c:v> 11:51</c:v>
                </c:pt>
                <c:pt idx="712">
                  <c:v> 11:52</c:v>
                </c:pt>
                <c:pt idx="713">
                  <c:v> 11:53</c:v>
                </c:pt>
                <c:pt idx="714">
                  <c:v> 11:54</c:v>
                </c:pt>
                <c:pt idx="715">
                  <c:v> 11:55</c:v>
                </c:pt>
                <c:pt idx="716">
                  <c:v> 11:56</c:v>
                </c:pt>
                <c:pt idx="717">
                  <c:v> 11:57</c:v>
                </c:pt>
                <c:pt idx="718">
                  <c:v> 11:58</c:v>
                </c:pt>
                <c:pt idx="719">
                  <c:v> 11:59</c:v>
                </c:pt>
                <c:pt idx="720">
                  <c:v>12</c:v>
                </c:pt>
                <c:pt idx="721">
                  <c:v> 12:01</c:v>
                </c:pt>
                <c:pt idx="722">
                  <c:v> 12:02</c:v>
                </c:pt>
                <c:pt idx="723">
                  <c:v> 12:03</c:v>
                </c:pt>
                <c:pt idx="724">
                  <c:v> 12:04</c:v>
                </c:pt>
                <c:pt idx="725">
                  <c:v> 12:05</c:v>
                </c:pt>
                <c:pt idx="726">
                  <c:v> 12:06</c:v>
                </c:pt>
                <c:pt idx="727">
                  <c:v> 12:07</c:v>
                </c:pt>
                <c:pt idx="728">
                  <c:v> 12:08</c:v>
                </c:pt>
                <c:pt idx="729">
                  <c:v> 12:09</c:v>
                </c:pt>
                <c:pt idx="730">
                  <c:v> 12:10</c:v>
                </c:pt>
                <c:pt idx="731">
                  <c:v> 12:11</c:v>
                </c:pt>
                <c:pt idx="732">
                  <c:v> 12:12</c:v>
                </c:pt>
                <c:pt idx="733">
                  <c:v> 12:13</c:v>
                </c:pt>
                <c:pt idx="734">
                  <c:v> 12:14</c:v>
                </c:pt>
                <c:pt idx="735">
                  <c:v> 12:15</c:v>
                </c:pt>
                <c:pt idx="736">
                  <c:v> 12:16</c:v>
                </c:pt>
                <c:pt idx="737">
                  <c:v> 12:17</c:v>
                </c:pt>
                <c:pt idx="738">
                  <c:v> 12:18</c:v>
                </c:pt>
                <c:pt idx="739">
                  <c:v> 12:19</c:v>
                </c:pt>
                <c:pt idx="740">
                  <c:v> 12:20</c:v>
                </c:pt>
                <c:pt idx="741">
                  <c:v> 12:21</c:v>
                </c:pt>
                <c:pt idx="742">
                  <c:v> 12:22</c:v>
                </c:pt>
                <c:pt idx="743">
                  <c:v> 12:23</c:v>
                </c:pt>
                <c:pt idx="744">
                  <c:v> 12:24</c:v>
                </c:pt>
                <c:pt idx="745">
                  <c:v> 12:25</c:v>
                </c:pt>
                <c:pt idx="746">
                  <c:v> 12:26</c:v>
                </c:pt>
                <c:pt idx="747">
                  <c:v> 12:27</c:v>
                </c:pt>
                <c:pt idx="748">
                  <c:v> 12:28</c:v>
                </c:pt>
                <c:pt idx="749">
                  <c:v> 12:29</c:v>
                </c:pt>
                <c:pt idx="750">
                  <c:v> 12:30</c:v>
                </c:pt>
                <c:pt idx="751">
                  <c:v> 12:31</c:v>
                </c:pt>
                <c:pt idx="752">
                  <c:v> 12:32</c:v>
                </c:pt>
                <c:pt idx="753">
                  <c:v> 12:33</c:v>
                </c:pt>
                <c:pt idx="754">
                  <c:v> 12:34</c:v>
                </c:pt>
                <c:pt idx="755">
                  <c:v> 12:35</c:v>
                </c:pt>
                <c:pt idx="756">
                  <c:v> 12:36</c:v>
                </c:pt>
                <c:pt idx="757">
                  <c:v> 12:37</c:v>
                </c:pt>
                <c:pt idx="758">
                  <c:v> 12:38</c:v>
                </c:pt>
                <c:pt idx="759">
                  <c:v> 12:39</c:v>
                </c:pt>
                <c:pt idx="760">
                  <c:v> 12:40</c:v>
                </c:pt>
                <c:pt idx="761">
                  <c:v> 12:41</c:v>
                </c:pt>
                <c:pt idx="762">
                  <c:v> 12:42</c:v>
                </c:pt>
                <c:pt idx="763">
                  <c:v> 12:43</c:v>
                </c:pt>
                <c:pt idx="764">
                  <c:v> 12:44</c:v>
                </c:pt>
                <c:pt idx="765">
                  <c:v> 12:45</c:v>
                </c:pt>
                <c:pt idx="766">
                  <c:v> 12:46</c:v>
                </c:pt>
                <c:pt idx="767">
                  <c:v> 12:47</c:v>
                </c:pt>
                <c:pt idx="768">
                  <c:v> 12:48</c:v>
                </c:pt>
                <c:pt idx="769">
                  <c:v> 12:49</c:v>
                </c:pt>
                <c:pt idx="770">
                  <c:v> 12:50</c:v>
                </c:pt>
                <c:pt idx="771">
                  <c:v> 12:51</c:v>
                </c:pt>
                <c:pt idx="772">
                  <c:v> 12:52</c:v>
                </c:pt>
                <c:pt idx="773">
                  <c:v> 12:53</c:v>
                </c:pt>
                <c:pt idx="774">
                  <c:v> 12:54</c:v>
                </c:pt>
                <c:pt idx="775">
                  <c:v> 12:55</c:v>
                </c:pt>
                <c:pt idx="776">
                  <c:v> 12:56</c:v>
                </c:pt>
                <c:pt idx="777">
                  <c:v> 12:57</c:v>
                </c:pt>
                <c:pt idx="778">
                  <c:v> 12:58</c:v>
                </c:pt>
                <c:pt idx="779">
                  <c:v> 12:59</c:v>
                </c:pt>
                <c:pt idx="780">
                  <c:v>13</c:v>
                </c:pt>
                <c:pt idx="781">
                  <c:v> 13:01</c:v>
                </c:pt>
                <c:pt idx="782">
                  <c:v> 13:02</c:v>
                </c:pt>
                <c:pt idx="783">
                  <c:v> 13:03</c:v>
                </c:pt>
                <c:pt idx="784">
                  <c:v> 13:04</c:v>
                </c:pt>
                <c:pt idx="785">
                  <c:v> 13:05</c:v>
                </c:pt>
                <c:pt idx="786">
                  <c:v> 13:06</c:v>
                </c:pt>
                <c:pt idx="787">
                  <c:v> 13:07</c:v>
                </c:pt>
                <c:pt idx="788">
                  <c:v> 13:08</c:v>
                </c:pt>
                <c:pt idx="789">
                  <c:v> 13:09</c:v>
                </c:pt>
                <c:pt idx="790">
                  <c:v> 13:10</c:v>
                </c:pt>
                <c:pt idx="791">
                  <c:v> 13:11</c:v>
                </c:pt>
                <c:pt idx="792">
                  <c:v> 13:12</c:v>
                </c:pt>
                <c:pt idx="793">
                  <c:v> 13:13</c:v>
                </c:pt>
                <c:pt idx="794">
                  <c:v> 13:14</c:v>
                </c:pt>
                <c:pt idx="795">
                  <c:v> 13:15</c:v>
                </c:pt>
                <c:pt idx="796">
                  <c:v> 13:16</c:v>
                </c:pt>
                <c:pt idx="797">
                  <c:v> 13:17</c:v>
                </c:pt>
                <c:pt idx="798">
                  <c:v> 13:18</c:v>
                </c:pt>
                <c:pt idx="799">
                  <c:v> 13:19</c:v>
                </c:pt>
                <c:pt idx="800">
                  <c:v> 13:20</c:v>
                </c:pt>
                <c:pt idx="801">
                  <c:v> 13:21</c:v>
                </c:pt>
                <c:pt idx="802">
                  <c:v> 13:22</c:v>
                </c:pt>
                <c:pt idx="803">
                  <c:v> 13:23</c:v>
                </c:pt>
                <c:pt idx="804">
                  <c:v> 13:24</c:v>
                </c:pt>
                <c:pt idx="805">
                  <c:v> 13:25</c:v>
                </c:pt>
                <c:pt idx="806">
                  <c:v> 13:26</c:v>
                </c:pt>
                <c:pt idx="807">
                  <c:v> 13:27</c:v>
                </c:pt>
                <c:pt idx="808">
                  <c:v> 13:28</c:v>
                </c:pt>
                <c:pt idx="809">
                  <c:v> 13:29</c:v>
                </c:pt>
                <c:pt idx="810">
                  <c:v> 13:30</c:v>
                </c:pt>
                <c:pt idx="811">
                  <c:v> 13:31</c:v>
                </c:pt>
                <c:pt idx="812">
                  <c:v> 13:32</c:v>
                </c:pt>
                <c:pt idx="813">
                  <c:v> 13:33</c:v>
                </c:pt>
                <c:pt idx="814">
                  <c:v> 13:34</c:v>
                </c:pt>
                <c:pt idx="815">
                  <c:v> 13:35</c:v>
                </c:pt>
                <c:pt idx="816">
                  <c:v> 13:36</c:v>
                </c:pt>
                <c:pt idx="817">
                  <c:v> 13:37</c:v>
                </c:pt>
                <c:pt idx="818">
                  <c:v> 13:38</c:v>
                </c:pt>
                <c:pt idx="819">
                  <c:v> 13:39</c:v>
                </c:pt>
                <c:pt idx="820">
                  <c:v> 13:40</c:v>
                </c:pt>
                <c:pt idx="821">
                  <c:v> 13:41</c:v>
                </c:pt>
                <c:pt idx="822">
                  <c:v> 13:42</c:v>
                </c:pt>
                <c:pt idx="823">
                  <c:v> 13:43</c:v>
                </c:pt>
                <c:pt idx="824">
                  <c:v> 13:44</c:v>
                </c:pt>
                <c:pt idx="825">
                  <c:v> 13:45</c:v>
                </c:pt>
                <c:pt idx="826">
                  <c:v> 13:46</c:v>
                </c:pt>
                <c:pt idx="827">
                  <c:v> 13:47</c:v>
                </c:pt>
                <c:pt idx="828">
                  <c:v> 13:48</c:v>
                </c:pt>
                <c:pt idx="829">
                  <c:v> 13:49</c:v>
                </c:pt>
                <c:pt idx="830">
                  <c:v> 13:50</c:v>
                </c:pt>
                <c:pt idx="831">
                  <c:v> 13:51</c:v>
                </c:pt>
                <c:pt idx="832">
                  <c:v> 13:52</c:v>
                </c:pt>
                <c:pt idx="833">
                  <c:v> 13:53</c:v>
                </c:pt>
                <c:pt idx="834">
                  <c:v> 13:54</c:v>
                </c:pt>
                <c:pt idx="835">
                  <c:v> 13:55</c:v>
                </c:pt>
                <c:pt idx="836">
                  <c:v> 13:56</c:v>
                </c:pt>
                <c:pt idx="837">
                  <c:v> 13:57</c:v>
                </c:pt>
                <c:pt idx="838">
                  <c:v> 13:58</c:v>
                </c:pt>
                <c:pt idx="839">
                  <c:v> 13:59</c:v>
                </c:pt>
                <c:pt idx="840">
                  <c:v>14</c:v>
                </c:pt>
                <c:pt idx="841">
                  <c:v> 14:01</c:v>
                </c:pt>
                <c:pt idx="842">
                  <c:v> 14:02</c:v>
                </c:pt>
                <c:pt idx="843">
                  <c:v> 14:03</c:v>
                </c:pt>
                <c:pt idx="844">
                  <c:v> 14:04</c:v>
                </c:pt>
                <c:pt idx="845">
                  <c:v> 14:05</c:v>
                </c:pt>
                <c:pt idx="846">
                  <c:v> 14:06</c:v>
                </c:pt>
                <c:pt idx="847">
                  <c:v> 14:07</c:v>
                </c:pt>
                <c:pt idx="848">
                  <c:v> 14:08</c:v>
                </c:pt>
                <c:pt idx="849">
                  <c:v> 14:09</c:v>
                </c:pt>
                <c:pt idx="850">
                  <c:v> 14:10</c:v>
                </c:pt>
                <c:pt idx="851">
                  <c:v> 14:11</c:v>
                </c:pt>
                <c:pt idx="852">
                  <c:v> 14:12</c:v>
                </c:pt>
                <c:pt idx="853">
                  <c:v> 14:13</c:v>
                </c:pt>
                <c:pt idx="854">
                  <c:v> 14:14</c:v>
                </c:pt>
                <c:pt idx="855">
                  <c:v> 14:15</c:v>
                </c:pt>
                <c:pt idx="856">
                  <c:v> 14:16</c:v>
                </c:pt>
                <c:pt idx="857">
                  <c:v> 14:17</c:v>
                </c:pt>
                <c:pt idx="858">
                  <c:v> 14:18</c:v>
                </c:pt>
                <c:pt idx="859">
                  <c:v> 14:19</c:v>
                </c:pt>
                <c:pt idx="860">
                  <c:v> 14:20</c:v>
                </c:pt>
                <c:pt idx="861">
                  <c:v> 14:21</c:v>
                </c:pt>
                <c:pt idx="862">
                  <c:v> 14:22</c:v>
                </c:pt>
                <c:pt idx="863">
                  <c:v> 14:23</c:v>
                </c:pt>
                <c:pt idx="864">
                  <c:v> 14:24</c:v>
                </c:pt>
                <c:pt idx="865">
                  <c:v> 14:25</c:v>
                </c:pt>
                <c:pt idx="866">
                  <c:v> 14:26</c:v>
                </c:pt>
                <c:pt idx="867">
                  <c:v> 14:27</c:v>
                </c:pt>
                <c:pt idx="868">
                  <c:v> 14:28</c:v>
                </c:pt>
                <c:pt idx="869">
                  <c:v> 14:29</c:v>
                </c:pt>
                <c:pt idx="870">
                  <c:v> 14:30</c:v>
                </c:pt>
                <c:pt idx="871">
                  <c:v> 14:31</c:v>
                </c:pt>
                <c:pt idx="872">
                  <c:v> 14:32</c:v>
                </c:pt>
                <c:pt idx="873">
                  <c:v> 14:33</c:v>
                </c:pt>
                <c:pt idx="874">
                  <c:v> 14:34</c:v>
                </c:pt>
                <c:pt idx="875">
                  <c:v> 14:35</c:v>
                </c:pt>
                <c:pt idx="876">
                  <c:v> 14:36</c:v>
                </c:pt>
                <c:pt idx="877">
                  <c:v> 14:37</c:v>
                </c:pt>
                <c:pt idx="878">
                  <c:v> 14:38</c:v>
                </c:pt>
                <c:pt idx="879">
                  <c:v> 14:39</c:v>
                </c:pt>
                <c:pt idx="880">
                  <c:v> 14:40</c:v>
                </c:pt>
                <c:pt idx="881">
                  <c:v> 14:41</c:v>
                </c:pt>
                <c:pt idx="882">
                  <c:v> 14:42</c:v>
                </c:pt>
                <c:pt idx="883">
                  <c:v> 14:43</c:v>
                </c:pt>
                <c:pt idx="884">
                  <c:v> 14:44</c:v>
                </c:pt>
                <c:pt idx="885">
                  <c:v> 14:45</c:v>
                </c:pt>
                <c:pt idx="886">
                  <c:v> 14:46</c:v>
                </c:pt>
                <c:pt idx="887">
                  <c:v> 14:47</c:v>
                </c:pt>
                <c:pt idx="888">
                  <c:v> 14:48</c:v>
                </c:pt>
                <c:pt idx="889">
                  <c:v> 14:49</c:v>
                </c:pt>
                <c:pt idx="890">
                  <c:v> 14:50</c:v>
                </c:pt>
                <c:pt idx="891">
                  <c:v> 14:51</c:v>
                </c:pt>
                <c:pt idx="892">
                  <c:v> 14:52</c:v>
                </c:pt>
                <c:pt idx="893">
                  <c:v> 14:53</c:v>
                </c:pt>
                <c:pt idx="894">
                  <c:v> 14:54</c:v>
                </c:pt>
                <c:pt idx="895">
                  <c:v> 14:55</c:v>
                </c:pt>
                <c:pt idx="896">
                  <c:v> 14:56</c:v>
                </c:pt>
                <c:pt idx="897">
                  <c:v> 14:57</c:v>
                </c:pt>
                <c:pt idx="898">
                  <c:v> 14:58</c:v>
                </c:pt>
                <c:pt idx="899">
                  <c:v> 14:59</c:v>
                </c:pt>
                <c:pt idx="900">
                  <c:v>15</c:v>
                </c:pt>
                <c:pt idx="901">
                  <c:v> 15:01</c:v>
                </c:pt>
                <c:pt idx="902">
                  <c:v> 15:02</c:v>
                </c:pt>
                <c:pt idx="903">
                  <c:v> 15:03</c:v>
                </c:pt>
                <c:pt idx="904">
                  <c:v> 15:04</c:v>
                </c:pt>
                <c:pt idx="905">
                  <c:v> 15:05</c:v>
                </c:pt>
                <c:pt idx="906">
                  <c:v> 15:06</c:v>
                </c:pt>
                <c:pt idx="907">
                  <c:v> 15:07</c:v>
                </c:pt>
                <c:pt idx="908">
                  <c:v> 15:08</c:v>
                </c:pt>
                <c:pt idx="909">
                  <c:v> 15:09</c:v>
                </c:pt>
                <c:pt idx="910">
                  <c:v> 15:10</c:v>
                </c:pt>
                <c:pt idx="911">
                  <c:v> 15:11</c:v>
                </c:pt>
                <c:pt idx="912">
                  <c:v> 15:12</c:v>
                </c:pt>
                <c:pt idx="913">
                  <c:v> 15:13</c:v>
                </c:pt>
                <c:pt idx="914">
                  <c:v> 15:14</c:v>
                </c:pt>
                <c:pt idx="915">
                  <c:v> 15:15</c:v>
                </c:pt>
                <c:pt idx="916">
                  <c:v> 15:16</c:v>
                </c:pt>
                <c:pt idx="917">
                  <c:v> 15:17</c:v>
                </c:pt>
                <c:pt idx="918">
                  <c:v> 15:18</c:v>
                </c:pt>
                <c:pt idx="919">
                  <c:v> 15:19</c:v>
                </c:pt>
                <c:pt idx="920">
                  <c:v> 15:20</c:v>
                </c:pt>
                <c:pt idx="921">
                  <c:v> 15:21</c:v>
                </c:pt>
                <c:pt idx="922">
                  <c:v> 15:22</c:v>
                </c:pt>
                <c:pt idx="923">
                  <c:v> 15:23</c:v>
                </c:pt>
                <c:pt idx="924">
                  <c:v> 15:24</c:v>
                </c:pt>
                <c:pt idx="925">
                  <c:v> 15:25</c:v>
                </c:pt>
                <c:pt idx="926">
                  <c:v> 15:26</c:v>
                </c:pt>
                <c:pt idx="927">
                  <c:v> 15:27</c:v>
                </c:pt>
                <c:pt idx="928">
                  <c:v> 15:28</c:v>
                </c:pt>
                <c:pt idx="929">
                  <c:v> 15:29</c:v>
                </c:pt>
                <c:pt idx="930">
                  <c:v> 15:30</c:v>
                </c:pt>
                <c:pt idx="931">
                  <c:v> 15:31</c:v>
                </c:pt>
                <c:pt idx="932">
                  <c:v> 15:32</c:v>
                </c:pt>
                <c:pt idx="933">
                  <c:v> 15:33</c:v>
                </c:pt>
                <c:pt idx="934">
                  <c:v> 15:34</c:v>
                </c:pt>
                <c:pt idx="935">
                  <c:v> 15:35</c:v>
                </c:pt>
                <c:pt idx="936">
                  <c:v> 15:36</c:v>
                </c:pt>
                <c:pt idx="937">
                  <c:v> 15:37</c:v>
                </c:pt>
                <c:pt idx="938">
                  <c:v> 15:38</c:v>
                </c:pt>
                <c:pt idx="939">
                  <c:v> 15:39</c:v>
                </c:pt>
                <c:pt idx="940">
                  <c:v> 15:40</c:v>
                </c:pt>
                <c:pt idx="941">
                  <c:v> 15:41</c:v>
                </c:pt>
                <c:pt idx="942">
                  <c:v> 15:42</c:v>
                </c:pt>
                <c:pt idx="943">
                  <c:v> 15:43</c:v>
                </c:pt>
                <c:pt idx="944">
                  <c:v> 15:44</c:v>
                </c:pt>
                <c:pt idx="945">
                  <c:v> 15:45</c:v>
                </c:pt>
                <c:pt idx="946">
                  <c:v> 15:46</c:v>
                </c:pt>
                <c:pt idx="947">
                  <c:v> 15:47</c:v>
                </c:pt>
                <c:pt idx="948">
                  <c:v> 15:48</c:v>
                </c:pt>
                <c:pt idx="949">
                  <c:v> 15:49</c:v>
                </c:pt>
                <c:pt idx="950">
                  <c:v> 15:50</c:v>
                </c:pt>
                <c:pt idx="951">
                  <c:v> 15:51</c:v>
                </c:pt>
                <c:pt idx="952">
                  <c:v> 15:52</c:v>
                </c:pt>
                <c:pt idx="953">
                  <c:v> 15:53</c:v>
                </c:pt>
                <c:pt idx="954">
                  <c:v> 15:54</c:v>
                </c:pt>
                <c:pt idx="955">
                  <c:v> 15:55</c:v>
                </c:pt>
                <c:pt idx="956">
                  <c:v> 15:56</c:v>
                </c:pt>
                <c:pt idx="957">
                  <c:v> 15:57</c:v>
                </c:pt>
                <c:pt idx="958">
                  <c:v> 15:58</c:v>
                </c:pt>
                <c:pt idx="959">
                  <c:v> 15:59</c:v>
                </c:pt>
                <c:pt idx="960">
                  <c:v>16</c:v>
                </c:pt>
                <c:pt idx="961">
                  <c:v> 16:01</c:v>
                </c:pt>
                <c:pt idx="962">
                  <c:v> 16:02</c:v>
                </c:pt>
                <c:pt idx="963">
                  <c:v> 16:03</c:v>
                </c:pt>
                <c:pt idx="964">
                  <c:v> 16:04</c:v>
                </c:pt>
                <c:pt idx="965">
                  <c:v> 16:05</c:v>
                </c:pt>
                <c:pt idx="966">
                  <c:v> 16:06</c:v>
                </c:pt>
                <c:pt idx="967">
                  <c:v> 16:07</c:v>
                </c:pt>
                <c:pt idx="968">
                  <c:v> 16:08</c:v>
                </c:pt>
                <c:pt idx="969">
                  <c:v> 16:09</c:v>
                </c:pt>
                <c:pt idx="970">
                  <c:v> 16:10</c:v>
                </c:pt>
                <c:pt idx="971">
                  <c:v> 16:11</c:v>
                </c:pt>
                <c:pt idx="972">
                  <c:v> 16:12</c:v>
                </c:pt>
                <c:pt idx="973">
                  <c:v> 16:13</c:v>
                </c:pt>
                <c:pt idx="974">
                  <c:v> 16:14</c:v>
                </c:pt>
                <c:pt idx="975">
                  <c:v> 16:15</c:v>
                </c:pt>
                <c:pt idx="976">
                  <c:v> 16:16</c:v>
                </c:pt>
                <c:pt idx="977">
                  <c:v> 16:17</c:v>
                </c:pt>
                <c:pt idx="978">
                  <c:v> 16:18</c:v>
                </c:pt>
                <c:pt idx="979">
                  <c:v> 16:19</c:v>
                </c:pt>
                <c:pt idx="980">
                  <c:v> 16:20</c:v>
                </c:pt>
                <c:pt idx="981">
                  <c:v> 16:21</c:v>
                </c:pt>
                <c:pt idx="982">
                  <c:v> 16:22</c:v>
                </c:pt>
                <c:pt idx="983">
                  <c:v> 16:23</c:v>
                </c:pt>
                <c:pt idx="984">
                  <c:v> 16:24</c:v>
                </c:pt>
                <c:pt idx="985">
                  <c:v> 16:25</c:v>
                </c:pt>
                <c:pt idx="986">
                  <c:v> 16:26</c:v>
                </c:pt>
                <c:pt idx="987">
                  <c:v> 16:27</c:v>
                </c:pt>
                <c:pt idx="988">
                  <c:v> 16:28</c:v>
                </c:pt>
                <c:pt idx="989">
                  <c:v> 16:29</c:v>
                </c:pt>
                <c:pt idx="990">
                  <c:v> 16:30</c:v>
                </c:pt>
                <c:pt idx="991">
                  <c:v> 16:31</c:v>
                </c:pt>
                <c:pt idx="992">
                  <c:v> 16:32</c:v>
                </c:pt>
                <c:pt idx="993">
                  <c:v> 16:33</c:v>
                </c:pt>
                <c:pt idx="994">
                  <c:v> 16:34</c:v>
                </c:pt>
                <c:pt idx="995">
                  <c:v> 16:35</c:v>
                </c:pt>
                <c:pt idx="996">
                  <c:v> 16:36</c:v>
                </c:pt>
                <c:pt idx="997">
                  <c:v> 16:37</c:v>
                </c:pt>
                <c:pt idx="998">
                  <c:v> 16:38</c:v>
                </c:pt>
                <c:pt idx="999">
                  <c:v> 16:39</c:v>
                </c:pt>
                <c:pt idx="1000">
                  <c:v> 16:40</c:v>
                </c:pt>
                <c:pt idx="1001">
                  <c:v> 16:41</c:v>
                </c:pt>
                <c:pt idx="1002">
                  <c:v> 16:42</c:v>
                </c:pt>
                <c:pt idx="1003">
                  <c:v> 16:43</c:v>
                </c:pt>
                <c:pt idx="1004">
                  <c:v> 16:44</c:v>
                </c:pt>
                <c:pt idx="1005">
                  <c:v> 16:45</c:v>
                </c:pt>
                <c:pt idx="1006">
                  <c:v> 16:46</c:v>
                </c:pt>
                <c:pt idx="1007">
                  <c:v> 16:47</c:v>
                </c:pt>
                <c:pt idx="1008">
                  <c:v> 16:48</c:v>
                </c:pt>
                <c:pt idx="1009">
                  <c:v> 16:49</c:v>
                </c:pt>
                <c:pt idx="1010">
                  <c:v> 16:50</c:v>
                </c:pt>
                <c:pt idx="1011">
                  <c:v> 16:51</c:v>
                </c:pt>
                <c:pt idx="1012">
                  <c:v> 16:52</c:v>
                </c:pt>
                <c:pt idx="1013">
                  <c:v> 16:53</c:v>
                </c:pt>
                <c:pt idx="1014">
                  <c:v> 16:54</c:v>
                </c:pt>
                <c:pt idx="1015">
                  <c:v> 16:55</c:v>
                </c:pt>
                <c:pt idx="1016">
                  <c:v> 16:56</c:v>
                </c:pt>
                <c:pt idx="1017">
                  <c:v> 16:57</c:v>
                </c:pt>
                <c:pt idx="1018">
                  <c:v> 16:58</c:v>
                </c:pt>
                <c:pt idx="1019">
                  <c:v> 16:59</c:v>
                </c:pt>
                <c:pt idx="1020">
                  <c:v>17</c:v>
                </c:pt>
                <c:pt idx="1021">
                  <c:v> 17:01</c:v>
                </c:pt>
                <c:pt idx="1022">
                  <c:v> 17:02</c:v>
                </c:pt>
                <c:pt idx="1023">
                  <c:v> 17:03</c:v>
                </c:pt>
                <c:pt idx="1024">
                  <c:v> 17:04</c:v>
                </c:pt>
                <c:pt idx="1025">
                  <c:v> 17:05</c:v>
                </c:pt>
                <c:pt idx="1026">
                  <c:v> 17:06</c:v>
                </c:pt>
                <c:pt idx="1027">
                  <c:v> 17:07</c:v>
                </c:pt>
                <c:pt idx="1028">
                  <c:v> 17:08</c:v>
                </c:pt>
                <c:pt idx="1029">
                  <c:v> 17:09</c:v>
                </c:pt>
                <c:pt idx="1030">
                  <c:v> 17:10</c:v>
                </c:pt>
                <c:pt idx="1031">
                  <c:v> 17:11</c:v>
                </c:pt>
                <c:pt idx="1032">
                  <c:v> 17:12</c:v>
                </c:pt>
                <c:pt idx="1033">
                  <c:v> 17:13</c:v>
                </c:pt>
                <c:pt idx="1034">
                  <c:v> 17:14</c:v>
                </c:pt>
                <c:pt idx="1035">
                  <c:v> 17:15</c:v>
                </c:pt>
                <c:pt idx="1036">
                  <c:v> 17:16</c:v>
                </c:pt>
                <c:pt idx="1037">
                  <c:v> 17:17</c:v>
                </c:pt>
                <c:pt idx="1038">
                  <c:v> 17:18</c:v>
                </c:pt>
                <c:pt idx="1039">
                  <c:v> 17:19</c:v>
                </c:pt>
                <c:pt idx="1040">
                  <c:v> 17:20</c:v>
                </c:pt>
                <c:pt idx="1041">
                  <c:v> 17:21</c:v>
                </c:pt>
                <c:pt idx="1042">
                  <c:v> 17:22</c:v>
                </c:pt>
                <c:pt idx="1043">
                  <c:v> 17:23</c:v>
                </c:pt>
                <c:pt idx="1044">
                  <c:v> 17:24</c:v>
                </c:pt>
                <c:pt idx="1045">
                  <c:v> 17:25</c:v>
                </c:pt>
                <c:pt idx="1046">
                  <c:v> 17:26</c:v>
                </c:pt>
                <c:pt idx="1047">
                  <c:v> 17:27</c:v>
                </c:pt>
                <c:pt idx="1048">
                  <c:v> 17:28</c:v>
                </c:pt>
                <c:pt idx="1049">
                  <c:v> 17:29</c:v>
                </c:pt>
                <c:pt idx="1050">
                  <c:v> 17:30</c:v>
                </c:pt>
                <c:pt idx="1051">
                  <c:v> 17:31</c:v>
                </c:pt>
                <c:pt idx="1052">
                  <c:v> 17:32</c:v>
                </c:pt>
                <c:pt idx="1053">
                  <c:v> 17:33</c:v>
                </c:pt>
                <c:pt idx="1054">
                  <c:v> 17:34</c:v>
                </c:pt>
                <c:pt idx="1055">
                  <c:v> 17:35</c:v>
                </c:pt>
                <c:pt idx="1056">
                  <c:v> 17:36</c:v>
                </c:pt>
                <c:pt idx="1057">
                  <c:v> 17:37</c:v>
                </c:pt>
                <c:pt idx="1058">
                  <c:v> 17:38</c:v>
                </c:pt>
                <c:pt idx="1059">
                  <c:v> 17:39</c:v>
                </c:pt>
                <c:pt idx="1060">
                  <c:v> 17:40</c:v>
                </c:pt>
                <c:pt idx="1061">
                  <c:v> 17:41</c:v>
                </c:pt>
                <c:pt idx="1062">
                  <c:v> 17:42</c:v>
                </c:pt>
                <c:pt idx="1063">
                  <c:v> 17:43</c:v>
                </c:pt>
                <c:pt idx="1064">
                  <c:v> 17:44</c:v>
                </c:pt>
                <c:pt idx="1065">
                  <c:v> 17:45</c:v>
                </c:pt>
                <c:pt idx="1066">
                  <c:v> 17:46</c:v>
                </c:pt>
                <c:pt idx="1067">
                  <c:v> 17:47</c:v>
                </c:pt>
                <c:pt idx="1068">
                  <c:v> 17:48</c:v>
                </c:pt>
                <c:pt idx="1069">
                  <c:v> 17:49</c:v>
                </c:pt>
                <c:pt idx="1070">
                  <c:v> 17:50</c:v>
                </c:pt>
                <c:pt idx="1071">
                  <c:v> 17:51</c:v>
                </c:pt>
                <c:pt idx="1072">
                  <c:v> 17:52</c:v>
                </c:pt>
                <c:pt idx="1073">
                  <c:v> 17:53</c:v>
                </c:pt>
                <c:pt idx="1074">
                  <c:v> 17:54</c:v>
                </c:pt>
                <c:pt idx="1075">
                  <c:v> 17:55</c:v>
                </c:pt>
                <c:pt idx="1076">
                  <c:v> 17:56</c:v>
                </c:pt>
                <c:pt idx="1077">
                  <c:v> 17:57</c:v>
                </c:pt>
                <c:pt idx="1078">
                  <c:v> 17:58</c:v>
                </c:pt>
                <c:pt idx="1079">
                  <c:v> 17:59</c:v>
                </c:pt>
                <c:pt idx="1080">
                  <c:v>18</c:v>
                </c:pt>
                <c:pt idx="1081">
                  <c:v> 18:01</c:v>
                </c:pt>
                <c:pt idx="1082">
                  <c:v> 18:02</c:v>
                </c:pt>
                <c:pt idx="1083">
                  <c:v> 18:03</c:v>
                </c:pt>
                <c:pt idx="1084">
                  <c:v> 18:04</c:v>
                </c:pt>
                <c:pt idx="1085">
                  <c:v> 18:05</c:v>
                </c:pt>
                <c:pt idx="1086">
                  <c:v> 18:06</c:v>
                </c:pt>
                <c:pt idx="1087">
                  <c:v> 18:07</c:v>
                </c:pt>
                <c:pt idx="1088">
                  <c:v> 18:08</c:v>
                </c:pt>
                <c:pt idx="1089">
                  <c:v> 18:09</c:v>
                </c:pt>
                <c:pt idx="1090">
                  <c:v> 18:10</c:v>
                </c:pt>
                <c:pt idx="1091">
                  <c:v> 18:11</c:v>
                </c:pt>
                <c:pt idx="1092">
                  <c:v> 18:12</c:v>
                </c:pt>
                <c:pt idx="1093">
                  <c:v> 18:13</c:v>
                </c:pt>
                <c:pt idx="1094">
                  <c:v> 18:14</c:v>
                </c:pt>
                <c:pt idx="1095">
                  <c:v> 18:15</c:v>
                </c:pt>
                <c:pt idx="1096">
                  <c:v> 18:16</c:v>
                </c:pt>
                <c:pt idx="1097">
                  <c:v> 18:17</c:v>
                </c:pt>
                <c:pt idx="1098">
                  <c:v> 18:18</c:v>
                </c:pt>
                <c:pt idx="1099">
                  <c:v> 18:19</c:v>
                </c:pt>
                <c:pt idx="1100">
                  <c:v> 18:20</c:v>
                </c:pt>
                <c:pt idx="1101">
                  <c:v> 18:21</c:v>
                </c:pt>
                <c:pt idx="1102">
                  <c:v> 18:22</c:v>
                </c:pt>
                <c:pt idx="1103">
                  <c:v> 18:23</c:v>
                </c:pt>
                <c:pt idx="1104">
                  <c:v> 18:24</c:v>
                </c:pt>
                <c:pt idx="1105">
                  <c:v> 18:25</c:v>
                </c:pt>
                <c:pt idx="1106">
                  <c:v> 18:26</c:v>
                </c:pt>
                <c:pt idx="1107">
                  <c:v> 18:27</c:v>
                </c:pt>
                <c:pt idx="1108">
                  <c:v> 18:28</c:v>
                </c:pt>
                <c:pt idx="1109">
                  <c:v> 18:29</c:v>
                </c:pt>
                <c:pt idx="1110">
                  <c:v> 18:30</c:v>
                </c:pt>
                <c:pt idx="1111">
                  <c:v> 18:31</c:v>
                </c:pt>
                <c:pt idx="1112">
                  <c:v> 18:32</c:v>
                </c:pt>
                <c:pt idx="1113">
                  <c:v> 18:33</c:v>
                </c:pt>
                <c:pt idx="1114">
                  <c:v> 18:34</c:v>
                </c:pt>
                <c:pt idx="1115">
                  <c:v> 18:35</c:v>
                </c:pt>
                <c:pt idx="1116">
                  <c:v> 18:36</c:v>
                </c:pt>
                <c:pt idx="1117">
                  <c:v> 18:37</c:v>
                </c:pt>
                <c:pt idx="1118">
                  <c:v> 18:38</c:v>
                </c:pt>
                <c:pt idx="1119">
                  <c:v> 18:39</c:v>
                </c:pt>
                <c:pt idx="1120">
                  <c:v> 18:40</c:v>
                </c:pt>
                <c:pt idx="1121">
                  <c:v> 18:41</c:v>
                </c:pt>
                <c:pt idx="1122">
                  <c:v> 18:42</c:v>
                </c:pt>
                <c:pt idx="1123">
                  <c:v> 18:43</c:v>
                </c:pt>
                <c:pt idx="1124">
                  <c:v> 18:44</c:v>
                </c:pt>
                <c:pt idx="1125">
                  <c:v> 18:45</c:v>
                </c:pt>
                <c:pt idx="1126">
                  <c:v> 18:46</c:v>
                </c:pt>
                <c:pt idx="1127">
                  <c:v> 18:47</c:v>
                </c:pt>
                <c:pt idx="1128">
                  <c:v> 18:48</c:v>
                </c:pt>
                <c:pt idx="1129">
                  <c:v> 18:49</c:v>
                </c:pt>
                <c:pt idx="1130">
                  <c:v> 18:50</c:v>
                </c:pt>
                <c:pt idx="1131">
                  <c:v> 18:51</c:v>
                </c:pt>
                <c:pt idx="1132">
                  <c:v> 18:52</c:v>
                </c:pt>
                <c:pt idx="1133">
                  <c:v> 18:53</c:v>
                </c:pt>
                <c:pt idx="1134">
                  <c:v> 18:54</c:v>
                </c:pt>
                <c:pt idx="1135">
                  <c:v> 18:55</c:v>
                </c:pt>
                <c:pt idx="1136">
                  <c:v> 18:56</c:v>
                </c:pt>
                <c:pt idx="1137">
                  <c:v> 18:57</c:v>
                </c:pt>
                <c:pt idx="1138">
                  <c:v> 18:58</c:v>
                </c:pt>
                <c:pt idx="1139">
                  <c:v> 18:59</c:v>
                </c:pt>
                <c:pt idx="1140">
                  <c:v>19</c:v>
                </c:pt>
                <c:pt idx="1141">
                  <c:v> 19:01</c:v>
                </c:pt>
                <c:pt idx="1142">
                  <c:v> 19:02</c:v>
                </c:pt>
                <c:pt idx="1143">
                  <c:v> 19:03</c:v>
                </c:pt>
                <c:pt idx="1144">
                  <c:v> 19:04</c:v>
                </c:pt>
                <c:pt idx="1145">
                  <c:v> 19:05</c:v>
                </c:pt>
                <c:pt idx="1146">
                  <c:v> 19:06</c:v>
                </c:pt>
                <c:pt idx="1147">
                  <c:v> 19:07</c:v>
                </c:pt>
                <c:pt idx="1148">
                  <c:v> 19:08</c:v>
                </c:pt>
                <c:pt idx="1149">
                  <c:v> 19:09</c:v>
                </c:pt>
                <c:pt idx="1150">
                  <c:v> 19:10</c:v>
                </c:pt>
                <c:pt idx="1151">
                  <c:v> 19:11</c:v>
                </c:pt>
                <c:pt idx="1152">
                  <c:v> 19:12</c:v>
                </c:pt>
                <c:pt idx="1153">
                  <c:v> 19:13</c:v>
                </c:pt>
                <c:pt idx="1154">
                  <c:v> 19:14</c:v>
                </c:pt>
                <c:pt idx="1155">
                  <c:v> 19:15</c:v>
                </c:pt>
                <c:pt idx="1156">
                  <c:v> 19:16</c:v>
                </c:pt>
                <c:pt idx="1157">
                  <c:v> 19:17</c:v>
                </c:pt>
                <c:pt idx="1158">
                  <c:v> 19:18</c:v>
                </c:pt>
                <c:pt idx="1159">
                  <c:v> 19:19</c:v>
                </c:pt>
                <c:pt idx="1160">
                  <c:v> 19:20</c:v>
                </c:pt>
                <c:pt idx="1161">
                  <c:v> 19:21</c:v>
                </c:pt>
                <c:pt idx="1162">
                  <c:v> 19:22</c:v>
                </c:pt>
                <c:pt idx="1163">
                  <c:v> 19:23</c:v>
                </c:pt>
                <c:pt idx="1164">
                  <c:v> 19:24</c:v>
                </c:pt>
                <c:pt idx="1165">
                  <c:v> 19:25</c:v>
                </c:pt>
                <c:pt idx="1166">
                  <c:v> 19:26</c:v>
                </c:pt>
                <c:pt idx="1167">
                  <c:v> 19:27</c:v>
                </c:pt>
                <c:pt idx="1168">
                  <c:v> 19:28</c:v>
                </c:pt>
                <c:pt idx="1169">
                  <c:v> 19:29</c:v>
                </c:pt>
                <c:pt idx="1170">
                  <c:v> 19:30</c:v>
                </c:pt>
                <c:pt idx="1171">
                  <c:v> 19:31</c:v>
                </c:pt>
                <c:pt idx="1172">
                  <c:v> 19:32</c:v>
                </c:pt>
                <c:pt idx="1173">
                  <c:v> 19:33</c:v>
                </c:pt>
                <c:pt idx="1174">
                  <c:v> 19:34</c:v>
                </c:pt>
                <c:pt idx="1175">
                  <c:v> 19:35</c:v>
                </c:pt>
                <c:pt idx="1176">
                  <c:v> 19:36</c:v>
                </c:pt>
                <c:pt idx="1177">
                  <c:v> 19:37</c:v>
                </c:pt>
                <c:pt idx="1178">
                  <c:v> 19:38</c:v>
                </c:pt>
                <c:pt idx="1179">
                  <c:v> 19:39</c:v>
                </c:pt>
                <c:pt idx="1180">
                  <c:v> 19:40</c:v>
                </c:pt>
                <c:pt idx="1181">
                  <c:v> 19:41</c:v>
                </c:pt>
                <c:pt idx="1182">
                  <c:v> 19:42</c:v>
                </c:pt>
                <c:pt idx="1183">
                  <c:v> 19:43</c:v>
                </c:pt>
                <c:pt idx="1184">
                  <c:v> 19:44</c:v>
                </c:pt>
                <c:pt idx="1185">
                  <c:v> 19:45</c:v>
                </c:pt>
                <c:pt idx="1186">
                  <c:v> 19:46</c:v>
                </c:pt>
                <c:pt idx="1187">
                  <c:v> 19:47</c:v>
                </c:pt>
                <c:pt idx="1188">
                  <c:v> 19:48</c:v>
                </c:pt>
                <c:pt idx="1189">
                  <c:v> 19:49</c:v>
                </c:pt>
                <c:pt idx="1190">
                  <c:v> 19:50</c:v>
                </c:pt>
                <c:pt idx="1191">
                  <c:v> 19:51</c:v>
                </c:pt>
                <c:pt idx="1192">
                  <c:v> 19:52</c:v>
                </c:pt>
                <c:pt idx="1193">
                  <c:v> 19:53</c:v>
                </c:pt>
                <c:pt idx="1194">
                  <c:v> 19:54</c:v>
                </c:pt>
                <c:pt idx="1195">
                  <c:v> 19:55</c:v>
                </c:pt>
                <c:pt idx="1196">
                  <c:v> 19:56</c:v>
                </c:pt>
                <c:pt idx="1197">
                  <c:v> 19:57</c:v>
                </c:pt>
                <c:pt idx="1198">
                  <c:v> 19:58</c:v>
                </c:pt>
                <c:pt idx="1199">
                  <c:v> 19:59</c:v>
                </c:pt>
                <c:pt idx="1200">
                  <c:v>20</c:v>
                </c:pt>
                <c:pt idx="1201">
                  <c:v> 20:01</c:v>
                </c:pt>
                <c:pt idx="1202">
                  <c:v> 20:02</c:v>
                </c:pt>
                <c:pt idx="1203">
                  <c:v> 20:03</c:v>
                </c:pt>
                <c:pt idx="1204">
                  <c:v> 20:04</c:v>
                </c:pt>
                <c:pt idx="1205">
                  <c:v> 20:05</c:v>
                </c:pt>
                <c:pt idx="1206">
                  <c:v> 20:06</c:v>
                </c:pt>
                <c:pt idx="1207">
                  <c:v> 20:07</c:v>
                </c:pt>
                <c:pt idx="1208">
                  <c:v> 20:08</c:v>
                </c:pt>
                <c:pt idx="1209">
                  <c:v> 20:09</c:v>
                </c:pt>
                <c:pt idx="1210">
                  <c:v> 20:10</c:v>
                </c:pt>
                <c:pt idx="1211">
                  <c:v> 20:11</c:v>
                </c:pt>
                <c:pt idx="1212">
                  <c:v> 20:12</c:v>
                </c:pt>
                <c:pt idx="1213">
                  <c:v> 20:13</c:v>
                </c:pt>
                <c:pt idx="1214">
                  <c:v> 20:14</c:v>
                </c:pt>
                <c:pt idx="1215">
                  <c:v> 20:15</c:v>
                </c:pt>
                <c:pt idx="1216">
                  <c:v> 20:16</c:v>
                </c:pt>
                <c:pt idx="1217">
                  <c:v> 20:17</c:v>
                </c:pt>
                <c:pt idx="1218">
                  <c:v> 20:18</c:v>
                </c:pt>
                <c:pt idx="1219">
                  <c:v> 20:19</c:v>
                </c:pt>
                <c:pt idx="1220">
                  <c:v> 20:20</c:v>
                </c:pt>
                <c:pt idx="1221">
                  <c:v> 20:21</c:v>
                </c:pt>
                <c:pt idx="1222">
                  <c:v> 20:22</c:v>
                </c:pt>
                <c:pt idx="1223">
                  <c:v> 20:23</c:v>
                </c:pt>
                <c:pt idx="1224">
                  <c:v> 20:24</c:v>
                </c:pt>
                <c:pt idx="1225">
                  <c:v> 20:25</c:v>
                </c:pt>
                <c:pt idx="1226">
                  <c:v> 20:26</c:v>
                </c:pt>
                <c:pt idx="1227">
                  <c:v> 20:27</c:v>
                </c:pt>
                <c:pt idx="1228">
                  <c:v> 20:28</c:v>
                </c:pt>
                <c:pt idx="1229">
                  <c:v> 20:29</c:v>
                </c:pt>
                <c:pt idx="1230">
                  <c:v> 20:30</c:v>
                </c:pt>
                <c:pt idx="1231">
                  <c:v> 20:31</c:v>
                </c:pt>
                <c:pt idx="1232">
                  <c:v> 20:32</c:v>
                </c:pt>
                <c:pt idx="1233">
                  <c:v> 20:33</c:v>
                </c:pt>
                <c:pt idx="1234">
                  <c:v> 20:34</c:v>
                </c:pt>
                <c:pt idx="1235">
                  <c:v> 20:35</c:v>
                </c:pt>
                <c:pt idx="1236">
                  <c:v> 20:36</c:v>
                </c:pt>
                <c:pt idx="1237">
                  <c:v> 20:37</c:v>
                </c:pt>
                <c:pt idx="1238">
                  <c:v> 20:38</c:v>
                </c:pt>
                <c:pt idx="1239">
                  <c:v> 20:39</c:v>
                </c:pt>
                <c:pt idx="1240">
                  <c:v> 20:40</c:v>
                </c:pt>
                <c:pt idx="1241">
                  <c:v> 20:41</c:v>
                </c:pt>
                <c:pt idx="1242">
                  <c:v> 20:42</c:v>
                </c:pt>
                <c:pt idx="1243">
                  <c:v> 20:43</c:v>
                </c:pt>
                <c:pt idx="1244">
                  <c:v> 20:44</c:v>
                </c:pt>
                <c:pt idx="1245">
                  <c:v> 20:45</c:v>
                </c:pt>
                <c:pt idx="1246">
                  <c:v> 20:46</c:v>
                </c:pt>
                <c:pt idx="1247">
                  <c:v> 20:47</c:v>
                </c:pt>
                <c:pt idx="1248">
                  <c:v> 20:48</c:v>
                </c:pt>
                <c:pt idx="1249">
                  <c:v> 20:49</c:v>
                </c:pt>
                <c:pt idx="1250">
                  <c:v> 20:50</c:v>
                </c:pt>
                <c:pt idx="1251">
                  <c:v> 20:51</c:v>
                </c:pt>
                <c:pt idx="1252">
                  <c:v> 20:52</c:v>
                </c:pt>
                <c:pt idx="1253">
                  <c:v> 20:53</c:v>
                </c:pt>
                <c:pt idx="1254">
                  <c:v> 20:54</c:v>
                </c:pt>
                <c:pt idx="1255">
                  <c:v> 20:55</c:v>
                </c:pt>
                <c:pt idx="1256">
                  <c:v> 20:56</c:v>
                </c:pt>
                <c:pt idx="1257">
                  <c:v> 20:57</c:v>
                </c:pt>
                <c:pt idx="1258">
                  <c:v> 20:58</c:v>
                </c:pt>
                <c:pt idx="1259">
                  <c:v> 20:59</c:v>
                </c:pt>
                <c:pt idx="1260">
                  <c:v>21</c:v>
                </c:pt>
                <c:pt idx="1261">
                  <c:v> 21:01</c:v>
                </c:pt>
                <c:pt idx="1262">
                  <c:v> 21:02</c:v>
                </c:pt>
                <c:pt idx="1263">
                  <c:v> 21:03</c:v>
                </c:pt>
                <c:pt idx="1264">
                  <c:v> 21:04</c:v>
                </c:pt>
                <c:pt idx="1265">
                  <c:v> 21:05</c:v>
                </c:pt>
                <c:pt idx="1266">
                  <c:v> 21:06</c:v>
                </c:pt>
                <c:pt idx="1267">
                  <c:v> 21:07</c:v>
                </c:pt>
                <c:pt idx="1268">
                  <c:v> 21:08</c:v>
                </c:pt>
                <c:pt idx="1269">
                  <c:v> 21:09</c:v>
                </c:pt>
                <c:pt idx="1270">
                  <c:v> 21:10</c:v>
                </c:pt>
                <c:pt idx="1271">
                  <c:v> 21:11</c:v>
                </c:pt>
                <c:pt idx="1272">
                  <c:v> 21:12</c:v>
                </c:pt>
                <c:pt idx="1273">
                  <c:v> 21:13</c:v>
                </c:pt>
                <c:pt idx="1274">
                  <c:v> 21:14</c:v>
                </c:pt>
                <c:pt idx="1275">
                  <c:v> 21:15</c:v>
                </c:pt>
                <c:pt idx="1276">
                  <c:v> 21:16</c:v>
                </c:pt>
                <c:pt idx="1277">
                  <c:v> 21:17</c:v>
                </c:pt>
                <c:pt idx="1278">
                  <c:v> 21:18</c:v>
                </c:pt>
                <c:pt idx="1279">
                  <c:v> 21:19</c:v>
                </c:pt>
                <c:pt idx="1280">
                  <c:v> 21:20</c:v>
                </c:pt>
                <c:pt idx="1281">
                  <c:v> 21:21</c:v>
                </c:pt>
                <c:pt idx="1282">
                  <c:v> 21:22</c:v>
                </c:pt>
                <c:pt idx="1283">
                  <c:v> 21:23</c:v>
                </c:pt>
                <c:pt idx="1284">
                  <c:v> 21:24</c:v>
                </c:pt>
                <c:pt idx="1285">
                  <c:v> 21:25</c:v>
                </c:pt>
                <c:pt idx="1286">
                  <c:v> 21:26</c:v>
                </c:pt>
                <c:pt idx="1287">
                  <c:v> 21:27</c:v>
                </c:pt>
                <c:pt idx="1288">
                  <c:v> 21:28</c:v>
                </c:pt>
                <c:pt idx="1289">
                  <c:v> 21:29</c:v>
                </c:pt>
                <c:pt idx="1290">
                  <c:v> 21:30</c:v>
                </c:pt>
                <c:pt idx="1291">
                  <c:v> 21:31</c:v>
                </c:pt>
                <c:pt idx="1292">
                  <c:v> 21:32</c:v>
                </c:pt>
                <c:pt idx="1293">
                  <c:v> 21:33</c:v>
                </c:pt>
                <c:pt idx="1294">
                  <c:v> 21:34</c:v>
                </c:pt>
                <c:pt idx="1295">
                  <c:v> 21:35</c:v>
                </c:pt>
                <c:pt idx="1296">
                  <c:v> 21:36</c:v>
                </c:pt>
                <c:pt idx="1297">
                  <c:v> 21:37</c:v>
                </c:pt>
                <c:pt idx="1298">
                  <c:v> 21:38</c:v>
                </c:pt>
                <c:pt idx="1299">
                  <c:v> 21:39</c:v>
                </c:pt>
                <c:pt idx="1300">
                  <c:v> 21:40</c:v>
                </c:pt>
                <c:pt idx="1301">
                  <c:v> 21:41</c:v>
                </c:pt>
                <c:pt idx="1302">
                  <c:v> 21:42</c:v>
                </c:pt>
                <c:pt idx="1303">
                  <c:v> 21:43</c:v>
                </c:pt>
                <c:pt idx="1304">
                  <c:v> 21:44</c:v>
                </c:pt>
                <c:pt idx="1305">
                  <c:v> 21:45</c:v>
                </c:pt>
                <c:pt idx="1306">
                  <c:v> 21:46</c:v>
                </c:pt>
                <c:pt idx="1307">
                  <c:v> 21:47</c:v>
                </c:pt>
                <c:pt idx="1308">
                  <c:v> 21:48</c:v>
                </c:pt>
                <c:pt idx="1309">
                  <c:v> 21:49</c:v>
                </c:pt>
                <c:pt idx="1310">
                  <c:v> 21:50</c:v>
                </c:pt>
                <c:pt idx="1311">
                  <c:v> 21:51</c:v>
                </c:pt>
                <c:pt idx="1312">
                  <c:v> 21:52</c:v>
                </c:pt>
                <c:pt idx="1313">
                  <c:v> 21:53</c:v>
                </c:pt>
                <c:pt idx="1314">
                  <c:v> 21:54</c:v>
                </c:pt>
                <c:pt idx="1315">
                  <c:v> 21:55</c:v>
                </c:pt>
                <c:pt idx="1316">
                  <c:v> 21:56</c:v>
                </c:pt>
                <c:pt idx="1317">
                  <c:v> 21:57</c:v>
                </c:pt>
                <c:pt idx="1318">
                  <c:v> 21:58</c:v>
                </c:pt>
                <c:pt idx="1319">
                  <c:v> 21:59</c:v>
                </c:pt>
                <c:pt idx="1320">
                  <c:v>22</c:v>
                </c:pt>
                <c:pt idx="1321">
                  <c:v> 22:01</c:v>
                </c:pt>
                <c:pt idx="1322">
                  <c:v> 22:02</c:v>
                </c:pt>
                <c:pt idx="1323">
                  <c:v> 22:03</c:v>
                </c:pt>
                <c:pt idx="1324">
                  <c:v> 22:04</c:v>
                </c:pt>
                <c:pt idx="1325">
                  <c:v> 22:05</c:v>
                </c:pt>
                <c:pt idx="1326">
                  <c:v> 22:06</c:v>
                </c:pt>
                <c:pt idx="1327">
                  <c:v> 22:07</c:v>
                </c:pt>
                <c:pt idx="1328">
                  <c:v> 22:08</c:v>
                </c:pt>
                <c:pt idx="1329">
                  <c:v> 22:09</c:v>
                </c:pt>
                <c:pt idx="1330">
                  <c:v> 22:10</c:v>
                </c:pt>
                <c:pt idx="1331">
                  <c:v> 22:11</c:v>
                </c:pt>
                <c:pt idx="1332">
                  <c:v> 22:12</c:v>
                </c:pt>
                <c:pt idx="1333">
                  <c:v> 22:13</c:v>
                </c:pt>
                <c:pt idx="1334">
                  <c:v> 22:14</c:v>
                </c:pt>
                <c:pt idx="1335">
                  <c:v> 22:15</c:v>
                </c:pt>
                <c:pt idx="1336">
                  <c:v> 22:16</c:v>
                </c:pt>
                <c:pt idx="1337">
                  <c:v> 22:17</c:v>
                </c:pt>
                <c:pt idx="1338">
                  <c:v> 22:18</c:v>
                </c:pt>
                <c:pt idx="1339">
                  <c:v> 22:19</c:v>
                </c:pt>
                <c:pt idx="1340">
                  <c:v> 22:20</c:v>
                </c:pt>
                <c:pt idx="1341">
                  <c:v> 22:21</c:v>
                </c:pt>
                <c:pt idx="1342">
                  <c:v> 22:22</c:v>
                </c:pt>
                <c:pt idx="1343">
                  <c:v> 22:23</c:v>
                </c:pt>
                <c:pt idx="1344">
                  <c:v> 22:24</c:v>
                </c:pt>
                <c:pt idx="1345">
                  <c:v> 22:25</c:v>
                </c:pt>
                <c:pt idx="1346">
                  <c:v> 22:26</c:v>
                </c:pt>
                <c:pt idx="1347">
                  <c:v> 22:27</c:v>
                </c:pt>
                <c:pt idx="1348">
                  <c:v> 22:28</c:v>
                </c:pt>
                <c:pt idx="1349">
                  <c:v> 22:29</c:v>
                </c:pt>
                <c:pt idx="1350">
                  <c:v> 22:30</c:v>
                </c:pt>
                <c:pt idx="1351">
                  <c:v> 22:31</c:v>
                </c:pt>
                <c:pt idx="1352">
                  <c:v> 22:32</c:v>
                </c:pt>
                <c:pt idx="1353">
                  <c:v> 22:33</c:v>
                </c:pt>
                <c:pt idx="1354">
                  <c:v> 22:34</c:v>
                </c:pt>
                <c:pt idx="1355">
                  <c:v> 22:35</c:v>
                </c:pt>
                <c:pt idx="1356">
                  <c:v> 22:36</c:v>
                </c:pt>
                <c:pt idx="1357">
                  <c:v> 22:37</c:v>
                </c:pt>
                <c:pt idx="1358">
                  <c:v> 22:38</c:v>
                </c:pt>
                <c:pt idx="1359">
                  <c:v> 22:39</c:v>
                </c:pt>
                <c:pt idx="1360">
                  <c:v> 22:40</c:v>
                </c:pt>
                <c:pt idx="1361">
                  <c:v> 22:41</c:v>
                </c:pt>
                <c:pt idx="1362">
                  <c:v> 22:42</c:v>
                </c:pt>
                <c:pt idx="1363">
                  <c:v> 22:43</c:v>
                </c:pt>
                <c:pt idx="1364">
                  <c:v> 22:44</c:v>
                </c:pt>
                <c:pt idx="1365">
                  <c:v> 22:45</c:v>
                </c:pt>
                <c:pt idx="1366">
                  <c:v> 22:46</c:v>
                </c:pt>
                <c:pt idx="1367">
                  <c:v> 22:47</c:v>
                </c:pt>
                <c:pt idx="1368">
                  <c:v> 22:48</c:v>
                </c:pt>
                <c:pt idx="1369">
                  <c:v> 22:49</c:v>
                </c:pt>
                <c:pt idx="1370">
                  <c:v> 22:50</c:v>
                </c:pt>
                <c:pt idx="1371">
                  <c:v> 22:51</c:v>
                </c:pt>
                <c:pt idx="1372">
                  <c:v> 22:52</c:v>
                </c:pt>
                <c:pt idx="1373">
                  <c:v> 22:53</c:v>
                </c:pt>
                <c:pt idx="1374">
                  <c:v> 22:54</c:v>
                </c:pt>
                <c:pt idx="1375">
                  <c:v> 22:55</c:v>
                </c:pt>
                <c:pt idx="1376">
                  <c:v> 22:56</c:v>
                </c:pt>
                <c:pt idx="1377">
                  <c:v> 22:57</c:v>
                </c:pt>
                <c:pt idx="1378">
                  <c:v> 22:58</c:v>
                </c:pt>
                <c:pt idx="1379">
                  <c:v> 22:59</c:v>
                </c:pt>
                <c:pt idx="1380">
                  <c:v>23</c:v>
                </c:pt>
                <c:pt idx="1381">
                  <c:v> 23:01</c:v>
                </c:pt>
                <c:pt idx="1382">
                  <c:v> 23:02</c:v>
                </c:pt>
                <c:pt idx="1383">
                  <c:v> 23:03</c:v>
                </c:pt>
                <c:pt idx="1384">
                  <c:v> 23:04</c:v>
                </c:pt>
                <c:pt idx="1385">
                  <c:v> 23:05</c:v>
                </c:pt>
                <c:pt idx="1386">
                  <c:v> 23:06</c:v>
                </c:pt>
                <c:pt idx="1387">
                  <c:v> 23:07</c:v>
                </c:pt>
                <c:pt idx="1388">
                  <c:v> 23:08</c:v>
                </c:pt>
                <c:pt idx="1389">
                  <c:v> 23:09</c:v>
                </c:pt>
                <c:pt idx="1390">
                  <c:v> 23:10</c:v>
                </c:pt>
                <c:pt idx="1391">
                  <c:v> 23:11</c:v>
                </c:pt>
                <c:pt idx="1392">
                  <c:v> 23:12</c:v>
                </c:pt>
                <c:pt idx="1393">
                  <c:v> 23:13</c:v>
                </c:pt>
                <c:pt idx="1394">
                  <c:v> 23:14</c:v>
                </c:pt>
                <c:pt idx="1395">
                  <c:v> 23:15</c:v>
                </c:pt>
                <c:pt idx="1396">
                  <c:v> 23:16</c:v>
                </c:pt>
                <c:pt idx="1397">
                  <c:v> 23:17</c:v>
                </c:pt>
                <c:pt idx="1398">
                  <c:v> 23:18</c:v>
                </c:pt>
                <c:pt idx="1399">
                  <c:v> 23:19</c:v>
                </c:pt>
                <c:pt idx="1400">
                  <c:v> 23:20</c:v>
                </c:pt>
                <c:pt idx="1401">
                  <c:v> 23:21</c:v>
                </c:pt>
                <c:pt idx="1402">
                  <c:v> 23:22</c:v>
                </c:pt>
                <c:pt idx="1403">
                  <c:v> 23:23</c:v>
                </c:pt>
                <c:pt idx="1404">
                  <c:v> 23:24</c:v>
                </c:pt>
                <c:pt idx="1405">
                  <c:v> 23:25</c:v>
                </c:pt>
                <c:pt idx="1406">
                  <c:v> 23:26</c:v>
                </c:pt>
                <c:pt idx="1407">
                  <c:v> 23:27</c:v>
                </c:pt>
                <c:pt idx="1408">
                  <c:v> 23:28</c:v>
                </c:pt>
                <c:pt idx="1409">
                  <c:v> 23:29</c:v>
                </c:pt>
                <c:pt idx="1410">
                  <c:v> 23:30</c:v>
                </c:pt>
                <c:pt idx="1411">
                  <c:v> 23:31</c:v>
                </c:pt>
                <c:pt idx="1412">
                  <c:v> 23:32</c:v>
                </c:pt>
                <c:pt idx="1413">
                  <c:v> 23:33</c:v>
                </c:pt>
                <c:pt idx="1414">
                  <c:v> 23:34</c:v>
                </c:pt>
                <c:pt idx="1415">
                  <c:v> 23:35</c:v>
                </c:pt>
                <c:pt idx="1416">
                  <c:v> 23:36</c:v>
                </c:pt>
                <c:pt idx="1417">
                  <c:v> 23:37</c:v>
                </c:pt>
                <c:pt idx="1418">
                  <c:v> 23:38</c:v>
                </c:pt>
                <c:pt idx="1419">
                  <c:v> 23:39</c:v>
                </c:pt>
                <c:pt idx="1420">
                  <c:v> 23:40</c:v>
                </c:pt>
                <c:pt idx="1421">
                  <c:v> 23:41</c:v>
                </c:pt>
                <c:pt idx="1422">
                  <c:v> 23:42</c:v>
                </c:pt>
                <c:pt idx="1423">
                  <c:v> 23:43</c:v>
                </c:pt>
                <c:pt idx="1424">
                  <c:v> 23:44</c:v>
                </c:pt>
                <c:pt idx="1425">
                  <c:v> 23:45</c:v>
                </c:pt>
                <c:pt idx="1426">
                  <c:v> 23:46</c:v>
                </c:pt>
                <c:pt idx="1427">
                  <c:v> 23:47</c:v>
                </c:pt>
                <c:pt idx="1428">
                  <c:v> 23:48</c:v>
                </c:pt>
                <c:pt idx="1429">
                  <c:v> 23:49</c:v>
                </c:pt>
                <c:pt idx="1430">
                  <c:v> 23:50</c:v>
                </c:pt>
                <c:pt idx="1431">
                  <c:v> 23:51</c:v>
                </c:pt>
                <c:pt idx="1432">
                  <c:v> 23:52</c:v>
                </c:pt>
                <c:pt idx="1433">
                  <c:v> 23:53</c:v>
                </c:pt>
                <c:pt idx="1434">
                  <c:v> 23:54</c:v>
                </c:pt>
                <c:pt idx="1435">
                  <c:v> 23:55</c:v>
                </c:pt>
                <c:pt idx="1436">
                  <c:v> 23:56</c:v>
                </c:pt>
                <c:pt idx="1437">
                  <c:v> 23:57</c:v>
                </c:pt>
                <c:pt idx="1438">
                  <c:v> 23:58</c:v>
                </c:pt>
                <c:pt idx="1439">
                  <c:v> 23:59</c:v>
                </c:pt>
                <c:pt idx="1440">
                  <c:v>24</c:v>
                </c:pt>
              </c:strCache>
            </c:strRef>
          </c:cat>
          <c:val>
            <c:numRef>
              <c:f>DATA!$R$8:$R$1448</c:f>
              <c:numCache>
                <c:formatCode>General</c:formatCode>
                <c:ptCount val="1441"/>
                <c:pt idx="0">
                  <c:v>3.5791199999999992</c:v>
                </c:pt>
                <c:pt idx="1">
                  <c:v>3.5373000000000001</c:v>
                </c:pt>
                <c:pt idx="2">
                  <c:v>3.6820800000000005</c:v>
                </c:pt>
                <c:pt idx="3">
                  <c:v>3.6191399999999998</c:v>
                </c:pt>
                <c:pt idx="4">
                  <c:v>3.4214999999999991</c:v>
                </c:pt>
                <c:pt idx="5">
                  <c:v>3.3371400000000002</c:v>
                </c:pt>
                <c:pt idx="6">
                  <c:v>3.3521999999999998</c:v>
                </c:pt>
                <c:pt idx="7">
                  <c:v>3.3001799999999997</c:v>
                </c:pt>
                <c:pt idx="8">
                  <c:v>3.2303999999999995</c:v>
                </c:pt>
                <c:pt idx="9">
                  <c:v>3.42882</c:v>
                </c:pt>
                <c:pt idx="10">
                  <c:v>3.4828799999999993</c:v>
                </c:pt>
                <c:pt idx="11">
                  <c:v>3.4746600000000001</c:v>
                </c:pt>
                <c:pt idx="12">
                  <c:v>3.5286000000000004</c:v>
                </c:pt>
                <c:pt idx="13">
                  <c:v>3.6450600000000009</c:v>
                </c:pt>
                <c:pt idx="14">
                  <c:v>3.7438800000000012</c:v>
                </c:pt>
                <c:pt idx="15">
                  <c:v>3.6981599999999992</c:v>
                </c:pt>
                <c:pt idx="16">
                  <c:v>3.5260799999999999</c:v>
                </c:pt>
                <c:pt idx="17">
                  <c:v>3.3533399999999998</c:v>
                </c:pt>
                <c:pt idx="18">
                  <c:v>3.3385799999999994</c:v>
                </c:pt>
                <c:pt idx="19">
                  <c:v>3.3514199999999996</c:v>
                </c:pt>
                <c:pt idx="20">
                  <c:v>3.3416999999999999</c:v>
                </c:pt>
                <c:pt idx="21">
                  <c:v>3.2643600000000004</c:v>
                </c:pt>
                <c:pt idx="22">
                  <c:v>3.3786</c:v>
                </c:pt>
                <c:pt idx="23">
                  <c:v>3.4306799999999997</c:v>
                </c:pt>
                <c:pt idx="24">
                  <c:v>3.4093799999999996</c:v>
                </c:pt>
                <c:pt idx="25">
                  <c:v>3.3076199999999991</c:v>
                </c:pt>
                <c:pt idx="26">
                  <c:v>3.3089999999999993</c:v>
                </c:pt>
                <c:pt idx="27">
                  <c:v>3.2666999999999997</c:v>
                </c:pt>
                <c:pt idx="28">
                  <c:v>3.2587199999999998</c:v>
                </c:pt>
                <c:pt idx="29">
                  <c:v>3.31698</c:v>
                </c:pt>
                <c:pt idx="30">
                  <c:v>3.3141599999999998</c:v>
                </c:pt>
                <c:pt idx="31">
                  <c:v>3.3171599999999999</c:v>
                </c:pt>
                <c:pt idx="32">
                  <c:v>3.3757199999999998</c:v>
                </c:pt>
                <c:pt idx="33">
                  <c:v>3.4583400000000006</c:v>
                </c:pt>
                <c:pt idx="34">
                  <c:v>3.7980600000000004</c:v>
                </c:pt>
                <c:pt idx="35">
                  <c:v>3.82308</c:v>
                </c:pt>
                <c:pt idx="36">
                  <c:v>3.5236200000000002</c:v>
                </c:pt>
                <c:pt idx="37">
                  <c:v>3.6396600000000001</c:v>
                </c:pt>
                <c:pt idx="38">
                  <c:v>3.6001800000000004</c:v>
                </c:pt>
                <c:pt idx="39">
                  <c:v>3.69828</c:v>
                </c:pt>
                <c:pt idx="40">
                  <c:v>3.7488600000000005</c:v>
                </c:pt>
                <c:pt idx="41">
                  <c:v>3.75624</c:v>
                </c:pt>
                <c:pt idx="42">
                  <c:v>3.6818999999999997</c:v>
                </c:pt>
                <c:pt idx="43">
                  <c:v>3.7086000000000001</c:v>
                </c:pt>
                <c:pt idx="44">
                  <c:v>3.7093199999999991</c:v>
                </c:pt>
                <c:pt idx="45">
                  <c:v>3.5712000000000006</c:v>
                </c:pt>
                <c:pt idx="46">
                  <c:v>3.5653800000000002</c:v>
                </c:pt>
                <c:pt idx="47">
                  <c:v>3.3751800000000012</c:v>
                </c:pt>
                <c:pt idx="48">
                  <c:v>3.2953200000000002</c:v>
                </c:pt>
                <c:pt idx="49">
                  <c:v>3.2827800000000003</c:v>
                </c:pt>
                <c:pt idx="50">
                  <c:v>3.3047999999999997</c:v>
                </c:pt>
                <c:pt idx="51">
                  <c:v>3.3744000000000005</c:v>
                </c:pt>
                <c:pt idx="52">
                  <c:v>3.3970199999999995</c:v>
                </c:pt>
                <c:pt idx="53">
                  <c:v>3.3856800000000002</c:v>
                </c:pt>
                <c:pt idx="54">
                  <c:v>3.3734999999999995</c:v>
                </c:pt>
                <c:pt idx="55">
                  <c:v>3.2672399999999997</c:v>
                </c:pt>
                <c:pt idx="56">
                  <c:v>3.3470999999999997</c:v>
                </c:pt>
                <c:pt idx="57">
                  <c:v>3.2529599999999994</c:v>
                </c:pt>
                <c:pt idx="58">
                  <c:v>3.1919400000000002</c:v>
                </c:pt>
                <c:pt idx="59">
                  <c:v>3.3575400000000002</c:v>
                </c:pt>
                <c:pt idx="60">
                  <c:v>4.3239999999999998</c:v>
                </c:pt>
                <c:pt idx="61">
                  <c:v>5.6161200000000004</c:v>
                </c:pt>
                <c:pt idx="62">
                  <c:v>5.8179599999999994</c:v>
                </c:pt>
                <c:pt idx="63">
                  <c:v>5.9132999999999996</c:v>
                </c:pt>
                <c:pt idx="64">
                  <c:v>5.8306000000000004</c:v>
                </c:pt>
                <c:pt idx="65">
                  <c:v>5.8244799999999994</c:v>
                </c:pt>
                <c:pt idx="66">
                  <c:v>5.7092200000000002</c:v>
                </c:pt>
                <c:pt idx="67">
                  <c:v>5.5089800000000002</c:v>
                </c:pt>
                <c:pt idx="68">
                  <c:v>5.5019400000000003</c:v>
                </c:pt>
                <c:pt idx="69">
                  <c:v>5.4765599999999992</c:v>
                </c:pt>
                <c:pt idx="70">
                  <c:v>5.5041600000000006</c:v>
                </c:pt>
                <c:pt idx="71">
                  <c:v>5.5586800000000007</c:v>
                </c:pt>
                <c:pt idx="72">
                  <c:v>5.7222799999999996</c:v>
                </c:pt>
                <c:pt idx="73">
                  <c:v>3.6497399999999995</c:v>
                </c:pt>
                <c:pt idx="74">
                  <c:v>3.5167199999999998</c:v>
                </c:pt>
                <c:pt idx="75">
                  <c:v>3.3782400000000008</c:v>
                </c:pt>
                <c:pt idx="76">
                  <c:v>3.2797199999999993</c:v>
                </c:pt>
                <c:pt idx="77">
                  <c:v>3.2236199999999999</c:v>
                </c:pt>
                <c:pt idx="78">
                  <c:v>3.2204400000000004</c:v>
                </c:pt>
                <c:pt idx="79">
                  <c:v>3.1985400000000004</c:v>
                </c:pt>
                <c:pt idx="80">
                  <c:v>2.9951999999999996</c:v>
                </c:pt>
                <c:pt idx="81">
                  <c:v>2.9867999999999997</c:v>
                </c:pt>
                <c:pt idx="82">
                  <c:v>3.11334</c:v>
                </c:pt>
                <c:pt idx="83">
                  <c:v>2.9868600000000001</c:v>
                </c:pt>
                <c:pt idx="84">
                  <c:v>2.9463599999999999</c:v>
                </c:pt>
                <c:pt idx="85">
                  <c:v>3.1935600000000002</c:v>
                </c:pt>
                <c:pt idx="86">
                  <c:v>3.17184</c:v>
                </c:pt>
                <c:pt idx="87">
                  <c:v>3.0003600000000001</c:v>
                </c:pt>
                <c:pt idx="88">
                  <c:v>2.9489999999999998</c:v>
                </c:pt>
                <c:pt idx="89">
                  <c:v>2.9505600000000003</c:v>
                </c:pt>
                <c:pt idx="90">
                  <c:v>3.0719999999999996</c:v>
                </c:pt>
                <c:pt idx="91">
                  <c:v>5.2003600000000008</c:v>
                </c:pt>
                <c:pt idx="92">
                  <c:v>5.2247600000000016</c:v>
                </c:pt>
                <c:pt idx="93">
                  <c:v>5.2990000000000004</c:v>
                </c:pt>
                <c:pt idx="94">
                  <c:v>5.335300000000001</c:v>
                </c:pt>
                <c:pt idx="95">
                  <c:v>5.3039999999999994</c:v>
                </c:pt>
                <c:pt idx="96">
                  <c:v>5.1282399999999999</c:v>
                </c:pt>
                <c:pt idx="97">
                  <c:v>5.2217199999999995</c:v>
                </c:pt>
                <c:pt idx="98">
                  <c:v>5.2155799999999992</c:v>
                </c:pt>
                <c:pt idx="99">
                  <c:v>5.0894800000000009</c:v>
                </c:pt>
                <c:pt idx="100">
                  <c:v>4.4280200000000001</c:v>
                </c:pt>
                <c:pt idx="101">
                  <c:v>3.1269000000000005</c:v>
                </c:pt>
                <c:pt idx="102">
                  <c:v>3.2185200000000007</c:v>
                </c:pt>
                <c:pt idx="103">
                  <c:v>3.3447000000000005</c:v>
                </c:pt>
                <c:pt idx="104">
                  <c:v>3.3516600000000003</c:v>
                </c:pt>
                <c:pt idx="105">
                  <c:v>3.4671000000000003</c:v>
                </c:pt>
                <c:pt idx="106">
                  <c:v>3.5150399999999999</c:v>
                </c:pt>
                <c:pt idx="107">
                  <c:v>3.4407599999999996</c:v>
                </c:pt>
                <c:pt idx="108">
                  <c:v>3.4116599999999999</c:v>
                </c:pt>
                <c:pt idx="109">
                  <c:v>3.3043799999999997</c:v>
                </c:pt>
                <c:pt idx="110">
                  <c:v>3.1913999999999998</c:v>
                </c:pt>
                <c:pt idx="111">
                  <c:v>3.2917800000000006</c:v>
                </c:pt>
                <c:pt idx="112">
                  <c:v>3.37602</c:v>
                </c:pt>
                <c:pt idx="113">
                  <c:v>3.4915200000000004</c:v>
                </c:pt>
                <c:pt idx="114">
                  <c:v>3.2179199999999994</c:v>
                </c:pt>
                <c:pt idx="115">
                  <c:v>2.9698799999999999</c:v>
                </c:pt>
                <c:pt idx="116">
                  <c:v>2.9223599999999998</c:v>
                </c:pt>
                <c:pt idx="117">
                  <c:v>2.7708599999999999</c:v>
                </c:pt>
                <c:pt idx="118">
                  <c:v>2.6555999999999997</c:v>
                </c:pt>
                <c:pt idx="119">
                  <c:v>2.57958</c:v>
                </c:pt>
                <c:pt idx="120">
                  <c:v>2.6117399999999997</c:v>
                </c:pt>
                <c:pt idx="121">
                  <c:v>2.6293199999999999</c:v>
                </c:pt>
                <c:pt idx="122">
                  <c:v>2.6872200000000004</c:v>
                </c:pt>
                <c:pt idx="123">
                  <c:v>2.7211800000000004</c:v>
                </c:pt>
                <c:pt idx="124">
                  <c:v>2.7743400000000005</c:v>
                </c:pt>
                <c:pt idx="125">
                  <c:v>2.7843</c:v>
                </c:pt>
                <c:pt idx="126">
                  <c:v>2.74146</c:v>
                </c:pt>
                <c:pt idx="127">
                  <c:v>2.8781999999999996</c:v>
                </c:pt>
                <c:pt idx="128">
                  <c:v>3.0172799999999995</c:v>
                </c:pt>
                <c:pt idx="129">
                  <c:v>2.9449799999999997</c:v>
                </c:pt>
                <c:pt idx="130">
                  <c:v>2.9120999999999992</c:v>
                </c:pt>
                <c:pt idx="131">
                  <c:v>2.92008</c:v>
                </c:pt>
                <c:pt idx="132">
                  <c:v>2.9377199999999997</c:v>
                </c:pt>
                <c:pt idx="133">
                  <c:v>3.1443000000000003</c:v>
                </c:pt>
                <c:pt idx="134">
                  <c:v>3.1790999999999996</c:v>
                </c:pt>
                <c:pt idx="135">
                  <c:v>2.9924400000000002</c:v>
                </c:pt>
                <c:pt idx="136">
                  <c:v>2.90184</c:v>
                </c:pt>
                <c:pt idx="137">
                  <c:v>3.2939399999999996</c:v>
                </c:pt>
                <c:pt idx="138">
                  <c:v>4.4745400000000002</c:v>
                </c:pt>
                <c:pt idx="139">
                  <c:v>5.4815199999999997</c:v>
                </c:pt>
                <c:pt idx="140">
                  <c:v>5.4494199999999999</c:v>
                </c:pt>
                <c:pt idx="141">
                  <c:v>5.431</c:v>
                </c:pt>
                <c:pt idx="142">
                  <c:v>5.5111400000000001</c:v>
                </c:pt>
                <c:pt idx="143">
                  <c:v>6.0079599999999997</c:v>
                </c:pt>
                <c:pt idx="144">
                  <c:v>5.4858200000000004</c:v>
                </c:pt>
                <c:pt idx="145">
                  <c:v>5.51694</c:v>
                </c:pt>
                <c:pt idx="146">
                  <c:v>5.7490199999999998</c:v>
                </c:pt>
                <c:pt idx="147">
                  <c:v>5.7583599999999997</c:v>
                </c:pt>
                <c:pt idx="148">
                  <c:v>5.6978600000000004</c:v>
                </c:pt>
                <c:pt idx="149">
                  <c:v>6.9912399999999995</c:v>
                </c:pt>
                <c:pt idx="150">
                  <c:v>7.6726200000000002</c:v>
                </c:pt>
                <c:pt idx="151">
                  <c:v>8.4594400000000007</c:v>
                </c:pt>
                <c:pt idx="152">
                  <c:v>9.6620200000000018</c:v>
                </c:pt>
                <c:pt idx="153">
                  <c:v>9.7590599999999981</c:v>
                </c:pt>
                <c:pt idx="154">
                  <c:v>8.0559799999999999</c:v>
                </c:pt>
                <c:pt idx="155">
                  <c:v>7.2007399999999997</c:v>
                </c:pt>
                <c:pt idx="156">
                  <c:v>5.58392</c:v>
                </c:pt>
                <c:pt idx="157">
                  <c:v>5.5759799999999995</c:v>
                </c:pt>
                <c:pt idx="158">
                  <c:v>4.9233999999999991</c:v>
                </c:pt>
                <c:pt idx="159">
                  <c:v>3.2274800000000003</c:v>
                </c:pt>
                <c:pt idx="160">
                  <c:v>4.0540599999999998</c:v>
                </c:pt>
                <c:pt idx="161">
                  <c:v>6.2626400000000002</c:v>
                </c:pt>
                <c:pt idx="162">
                  <c:v>7.1424400000000006</c:v>
                </c:pt>
                <c:pt idx="163">
                  <c:v>5.4270000000000005</c:v>
                </c:pt>
                <c:pt idx="164">
                  <c:v>6.4868600000000001</c:v>
                </c:pt>
                <c:pt idx="165">
                  <c:v>5.5216399999999988</c:v>
                </c:pt>
                <c:pt idx="166">
                  <c:v>5.3044399999999996</c:v>
                </c:pt>
                <c:pt idx="167">
                  <c:v>5.3271600000000001</c:v>
                </c:pt>
                <c:pt idx="168">
                  <c:v>5.2015999999999991</c:v>
                </c:pt>
                <c:pt idx="169">
                  <c:v>5.204839999999999</c:v>
                </c:pt>
                <c:pt idx="170">
                  <c:v>5.1376999999999988</c:v>
                </c:pt>
                <c:pt idx="171">
                  <c:v>5.0159400000000014</c:v>
                </c:pt>
                <c:pt idx="172">
                  <c:v>3.1733599999999997</c:v>
                </c:pt>
                <c:pt idx="173">
                  <c:v>3.3435599999999996</c:v>
                </c:pt>
                <c:pt idx="174">
                  <c:v>3.3507000000000002</c:v>
                </c:pt>
                <c:pt idx="175">
                  <c:v>3.3729599999999995</c:v>
                </c:pt>
                <c:pt idx="176">
                  <c:v>3.3270000000000004</c:v>
                </c:pt>
                <c:pt idx="177">
                  <c:v>3.1480199999999998</c:v>
                </c:pt>
                <c:pt idx="178">
                  <c:v>3.1395</c:v>
                </c:pt>
                <c:pt idx="179">
                  <c:v>3.6086999999999998</c:v>
                </c:pt>
                <c:pt idx="180">
                  <c:v>3.1034399999999995</c:v>
                </c:pt>
                <c:pt idx="181">
                  <c:v>4.1837399999999993</c:v>
                </c:pt>
                <c:pt idx="182">
                  <c:v>5.5501199999999997</c:v>
                </c:pt>
                <c:pt idx="183">
                  <c:v>5.5851400000000009</c:v>
                </c:pt>
                <c:pt idx="184">
                  <c:v>5.4992999999999999</c:v>
                </c:pt>
                <c:pt idx="185">
                  <c:v>5.5366799999999987</c:v>
                </c:pt>
                <c:pt idx="186">
                  <c:v>5.4657200000000001</c:v>
                </c:pt>
                <c:pt idx="187">
                  <c:v>5.4913799999999995</c:v>
                </c:pt>
                <c:pt idx="188">
                  <c:v>5.4471400000000001</c:v>
                </c:pt>
                <c:pt idx="189">
                  <c:v>5.7822199999999997</c:v>
                </c:pt>
                <c:pt idx="190">
                  <c:v>5.8702599999999991</c:v>
                </c:pt>
                <c:pt idx="191">
                  <c:v>6.077160000000001</c:v>
                </c:pt>
                <c:pt idx="192">
                  <c:v>6.0690000000000008</c:v>
                </c:pt>
                <c:pt idx="193">
                  <c:v>6.1992800000000008</c:v>
                </c:pt>
                <c:pt idx="194">
                  <c:v>6.7266000000000004</c:v>
                </c:pt>
                <c:pt idx="195">
                  <c:v>5.9822399999999991</c:v>
                </c:pt>
                <c:pt idx="196">
                  <c:v>5.8388999999999998</c:v>
                </c:pt>
                <c:pt idx="197">
                  <c:v>5.84816</c:v>
                </c:pt>
                <c:pt idx="198">
                  <c:v>5.7705799999999998</c:v>
                </c:pt>
                <c:pt idx="199">
                  <c:v>5.7160400000000005</c:v>
                </c:pt>
                <c:pt idx="200">
                  <c:v>5.7246000000000006</c:v>
                </c:pt>
                <c:pt idx="201">
                  <c:v>5.1886200000000002</c:v>
                </c:pt>
                <c:pt idx="202">
                  <c:v>3.0150599999999996</c:v>
                </c:pt>
                <c:pt idx="203">
                  <c:v>2.8134599999999996</c:v>
                </c:pt>
                <c:pt idx="204">
                  <c:v>2.8240799999999995</c:v>
                </c:pt>
                <c:pt idx="205">
                  <c:v>2.80776</c:v>
                </c:pt>
                <c:pt idx="206">
                  <c:v>2.7897599999999998</c:v>
                </c:pt>
                <c:pt idx="207">
                  <c:v>2.7535199999999995</c:v>
                </c:pt>
                <c:pt idx="208">
                  <c:v>2.7402000000000006</c:v>
                </c:pt>
                <c:pt idx="209">
                  <c:v>2.67666</c:v>
                </c:pt>
                <c:pt idx="210">
                  <c:v>2.73516</c:v>
                </c:pt>
                <c:pt idx="211">
                  <c:v>3.3664799999999993</c:v>
                </c:pt>
                <c:pt idx="212">
                  <c:v>2.7091799999999999</c:v>
                </c:pt>
                <c:pt idx="213">
                  <c:v>2.7299399999999996</c:v>
                </c:pt>
                <c:pt idx="214">
                  <c:v>2.8750199999999992</c:v>
                </c:pt>
                <c:pt idx="215">
                  <c:v>2.9821200000000005</c:v>
                </c:pt>
                <c:pt idx="216">
                  <c:v>2.9748599999999996</c:v>
                </c:pt>
                <c:pt idx="217">
                  <c:v>3.03186</c:v>
                </c:pt>
                <c:pt idx="218">
                  <c:v>3.02346</c:v>
                </c:pt>
                <c:pt idx="219">
                  <c:v>2.9790599999999996</c:v>
                </c:pt>
                <c:pt idx="220">
                  <c:v>2.9055000000000004</c:v>
                </c:pt>
                <c:pt idx="221">
                  <c:v>2.8265999999999996</c:v>
                </c:pt>
                <c:pt idx="222">
                  <c:v>2.5276199999999993</c:v>
                </c:pt>
                <c:pt idx="223">
                  <c:v>2.89296</c:v>
                </c:pt>
                <c:pt idx="224">
                  <c:v>4.7823199999999995</c:v>
                </c:pt>
                <c:pt idx="225">
                  <c:v>5.1486400000000012</c:v>
                </c:pt>
                <c:pt idx="226">
                  <c:v>5.3149599999999992</c:v>
                </c:pt>
                <c:pt idx="227">
                  <c:v>5.4698599999999988</c:v>
                </c:pt>
                <c:pt idx="228">
                  <c:v>5.9515199999999986</c:v>
                </c:pt>
                <c:pt idx="229">
                  <c:v>5.3230999999999993</c:v>
                </c:pt>
                <c:pt idx="230">
                  <c:v>5.2038599999999997</c:v>
                </c:pt>
                <c:pt idx="231">
                  <c:v>5.2098400000000016</c:v>
                </c:pt>
                <c:pt idx="232">
                  <c:v>5.2613800000000008</c:v>
                </c:pt>
                <c:pt idx="233">
                  <c:v>5.2944599999999991</c:v>
                </c:pt>
                <c:pt idx="234">
                  <c:v>5.2645199999999992</c:v>
                </c:pt>
                <c:pt idx="235">
                  <c:v>5.3163800000000014</c:v>
                </c:pt>
                <c:pt idx="236">
                  <c:v>5.5288799999999982</c:v>
                </c:pt>
                <c:pt idx="237">
                  <c:v>5.4347000000000012</c:v>
                </c:pt>
                <c:pt idx="238">
                  <c:v>5.3052600000000005</c:v>
                </c:pt>
                <c:pt idx="239">
                  <c:v>5.3359400000000026</c:v>
                </c:pt>
                <c:pt idx="240">
                  <c:v>5.5692000000000013</c:v>
                </c:pt>
                <c:pt idx="241">
                  <c:v>5.5347599999999995</c:v>
                </c:pt>
                <c:pt idx="242">
                  <c:v>6.1896399999999989</c:v>
                </c:pt>
                <c:pt idx="243">
                  <c:v>3.7020999999999997</c:v>
                </c:pt>
                <c:pt idx="244">
                  <c:v>3.1056000000000004</c:v>
                </c:pt>
                <c:pt idx="245">
                  <c:v>3.1704599999999998</c:v>
                </c:pt>
                <c:pt idx="246">
                  <c:v>2.9975399999999999</c:v>
                </c:pt>
                <c:pt idx="247">
                  <c:v>2.9117399999999996</c:v>
                </c:pt>
                <c:pt idx="248">
                  <c:v>2.9384399999999999</c:v>
                </c:pt>
                <c:pt idx="249">
                  <c:v>2.7021599999999992</c:v>
                </c:pt>
                <c:pt idx="250">
                  <c:v>2.7997800000000002</c:v>
                </c:pt>
                <c:pt idx="251">
                  <c:v>2.7809399999999997</c:v>
                </c:pt>
                <c:pt idx="252">
                  <c:v>2.7579000000000002</c:v>
                </c:pt>
                <c:pt idx="253">
                  <c:v>2.8681800000000002</c:v>
                </c:pt>
                <c:pt idx="254">
                  <c:v>3.1977599999999997</c:v>
                </c:pt>
                <c:pt idx="255">
                  <c:v>3.9574800000000003</c:v>
                </c:pt>
                <c:pt idx="256">
                  <c:v>3.2897400000000001</c:v>
                </c:pt>
                <c:pt idx="257">
                  <c:v>3.0786600000000002</c:v>
                </c:pt>
                <c:pt idx="258">
                  <c:v>2.7540000000000004</c:v>
                </c:pt>
                <c:pt idx="259">
                  <c:v>2.5905</c:v>
                </c:pt>
                <c:pt idx="260">
                  <c:v>2.45472</c:v>
                </c:pt>
                <c:pt idx="261">
                  <c:v>2.6277599999999999</c:v>
                </c:pt>
                <c:pt idx="262">
                  <c:v>2.6203200000000004</c:v>
                </c:pt>
                <c:pt idx="263">
                  <c:v>2.5632000000000001</c:v>
                </c:pt>
                <c:pt idx="264">
                  <c:v>2.6564999999999999</c:v>
                </c:pt>
                <c:pt idx="265">
                  <c:v>2.7039599999999995</c:v>
                </c:pt>
                <c:pt idx="266">
                  <c:v>2.7108000000000003</c:v>
                </c:pt>
                <c:pt idx="267">
                  <c:v>2.9570400000000006</c:v>
                </c:pt>
                <c:pt idx="268">
                  <c:v>2.92902</c:v>
                </c:pt>
                <c:pt idx="269">
                  <c:v>2.8979400000000002</c:v>
                </c:pt>
                <c:pt idx="270">
                  <c:v>3.3868800000000006</c:v>
                </c:pt>
                <c:pt idx="271">
                  <c:v>2.7251999999999996</c:v>
                </c:pt>
                <c:pt idx="272">
                  <c:v>2.6697000000000006</c:v>
                </c:pt>
                <c:pt idx="273">
                  <c:v>2.84958</c:v>
                </c:pt>
                <c:pt idx="274">
                  <c:v>2.8137599999999994</c:v>
                </c:pt>
                <c:pt idx="275">
                  <c:v>2.8036799999999995</c:v>
                </c:pt>
                <c:pt idx="276">
                  <c:v>2.7892200000000003</c:v>
                </c:pt>
                <c:pt idx="277">
                  <c:v>2.8277400000000004</c:v>
                </c:pt>
                <c:pt idx="278">
                  <c:v>2.7571800000000004</c:v>
                </c:pt>
                <c:pt idx="279">
                  <c:v>2.6576400000000002</c:v>
                </c:pt>
                <c:pt idx="280">
                  <c:v>2.6808599999999996</c:v>
                </c:pt>
                <c:pt idx="281">
                  <c:v>2.6901000000000002</c:v>
                </c:pt>
                <c:pt idx="282">
                  <c:v>2.6560199999999998</c:v>
                </c:pt>
                <c:pt idx="283">
                  <c:v>2.7253799999999995</c:v>
                </c:pt>
                <c:pt idx="284">
                  <c:v>3.4968600000000003</c:v>
                </c:pt>
                <c:pt idx="285">
                  <c:v>2.6582999999999997</c:v>
                </c:pt>
                <c:pt idx="286">
                  <c:v>2.6076600000000001</c:v>
                </c:pt>
                <c:pt idx="287">
                  <c:v>2.5687800000000003</c:v>
                </c:pt>
                <c:pt idx="288">
                  <c:v>2.5067400000000002</c:v>
                </c:pt>
                <c:pt idx="289">
                  <c:v>2.5966799999999997</c:v>
                </c:pt>
                <c:pt idx="290">
                  <c:v>2.7420600000000004</c:v>
                </c:pt>
                <c:pt idx="291">
                  <c:v>2.7975599999999998</c:v>
                </c:pt>
                <c:pt idx="292">
                  <c:v>3.0414000000000003</c:v>
                </c:pt>
                <c:pt idx="293">
                  <c:v>3.17394</c:v>
                </c:pt>
                <c:pt idx="294">
                  <c:v>3.08568</c:v>
                </c:pt>
                <c:pt idx="295">
                  <c:v>2.9761799999999998</c:v>
                </c:pt>
                <c:pt idx="296">
                  <c:v>3.5215200000000002</c:v>
                </c:pt>
                <c:pt idx="297">
                  <c:v>3.16872</c:v>
                </c:pt>
                <c:pt idx="298">
                  <c:v>2.8723200000000007</c:v>
                </c:pt>
                <c:pt idx="299">
                  <c:v>2.9000400000000002</c:v>
                </c:pt>
                <c:pt idx="300">
                  <c:v>5.9381800000000009</c:v>
                </c:pt>
                <c:pt idx="301">
                  <c:v>5.9959799999999994</c:v>
                </c:pt>
                <c:pt idx="302">
                  <c:v>5.978699999999999</c:v>
                </c:pt>
                <c:pt idx="303">
                  <c:v>6.1250799999999996</c:v>
                </c:pt>
                <c:pt idx="304">
                  <c:v>6.116439999999999</c:v>
                </c:pt>
                <c:pt idx="305">
                  <c:v>6.0886600000000008</c:v>
                </c:pt>
                <c:pt idx="306">
                  <c:v>6.0273799999999991</c:v>
                </c:pt>
                <c:pt idx="307">
                  <c:v>6.0769600000000006</c:v>
                </c:pt>
                <c:pt idx="308">
                  <c:v>6.6995800000000001</c:v>
                </c:pt>
                <c:pt idx="309">
                  <c:v>6.1196600000000005</c:v>
                </c:pt>
                <c:pt idx="310">
                  <c:v>6.2684600000000001</c:v>
                </c:pt>
                <c:pt idx="311">
                  <c:v>6.2673800000000011</c:v>
                </c:pt>
                <c:pt idx="312">
                  <c:v>6.4456000000000007</c:v>
                </c:pt>
                <c:pt idx="313">
                  <c:v>6.4106199999999989</c:v>
                </c:pt>
                <c:pt idx="314">
                  <c:v>6.5791999999999993</c:v>
                </c:pt>
                <c:pt idx="315">
                  <c:v>6.6487800000000004</c:v>
                </c:pt>
                <c:pt idx="316">
                  <c:v>6.7030799999999999</c:v>
                </c:pt>
                <c:pt idx="317">
                  <c:v>6.7202199999999994</c:v>
                </c:pt>
                <c:pt idx="318">
                  <c:v>6.6370999999999993</c:v>
                </c:pt>
                <c:pt idx="319">
                  <c:v>6.5203199999999999</c:v>
                </c:pt>
                <c:pt idx="320">
                  <c:v>6.56534</c:v>
                </c:pt>
                <c:pt idx="321">
                  <c:v>6.5635999999999992</c:v>
                </c:pt>
                <c:pt idx="322">
                  <c:v>6.59192</c:v>
                </c:pt>
                <c:pt idx="323">
                  <c:v>7.2270000000000003</c:v>
                </c:pt>
                <c:pt idx="324">
                  <c:v>6.5248600000000003</c:v>
                </c:pt>
                <c:pt idx="325">
                  <c:v>6.4122199999999996</c:v>
                </c:pt>
                <c:pt idx="326">
                  <c:v>6.4245399999999995</c:v>
                </c:pt>
                <c:pt idx="327">
                  <c:v>6.4180999999999999</c:v>
                </c:pt>
                <c:pt idx="328">
                  <c:v>6.2719200000000006</c:v>
                </c:pt>
                <c:pt idx="329">
                  <c:v>6.269140000000001</c:v>
                </c:pt>
                <c:pt idx="330">
                  <c:v>6.2116799999999994</c:v>
                </c:pt>
                <c:pt idx="331">
                  <c:v>6.1303200000000002</c:v>
                </c:pt>
                <c:pt idx="332">
                  <c:v>6.3922400000000001</c:v>
                </c:pt>
                <c:pt idx="333">
                  <c:v>7.5308800000000007</c:v>
                </c:pt>
                <c:pt idx="334">
                  <c:v>7.5495799999999997</c:v>
                </c:pt>
                <c:pt idx="335">
                  <c:v>8.16568</c:v>
                </c:pt>
                <c:pt idx="336">
                  <c:v>7.4464199999999998</c:v>
                </c:pt>
                <c:pt idx="337">
                  <c:v>7.5670999999999999</c:v>
                </c:pt>
                <c:pt idx="338">
                  <c:v>7.528319999999999</c:v>
                </c:pt>
                <c:pt idx="339">
                  <c:v>7.7076000000000011</c:v>
                </c:pt>
                <c:pt idx="340">
                  <c:v>7.8277000000000001</c:v>
                </c:pt>
                <c:pt idx="341">
                  <c:v>7.7062000000000008</c:v>
                </c:pt>
                <c:pt idx="342">
                  <c:v>10.710240000000001</c:v>
                </c:pt>
                <c:pt idx="343">
                  <c:v>10.91728</c:v>
                </c:pt>
                <c:pt idx="344">
                  <c:v>10.961079999999999</c:v>
                </c:pt>
                <c:pt idx="345">
                  <c:v>10.947040000000001</c:v>
                </c:pt>
                <c:pt idx="346">
                  <c:v>9.9463600000000003</c:v>
                </c:pt>
                <c:pt idx="347">
                  <c:v>7.8263000000000007</c:v>
                </c:pt>
                <c:pt idx="348">
                  <c:v>8.5498399999999997</c:v>
                </c:pt>
                <c:pt idx="349">
                  <c:v>7.6453000000000007</c:v>
                </c:pt>
                <c:pt idx="350">
                  <c:v>7.5973600000000001</c:v>
                </c:pt>
                <c:pt idx="351">
                  <c:v>7.3261399999999997</c:v>
                </c:pt>
                <c:pt idx="352">
                  <c:v>7.1755000000000013</c:v>
                </c:pt>
                <c:pt idx="353">
                  <c:v>7.3513599999999979</c:v>
                </c:pt>
                <c:pt idx="354">
                  <c:v>7.5525799999999998</c:v>
                </c:pt>
                <c:pt idx="355">
                  <c:v>7.6505200000000002</c:v>
                </c:pt>
                <c:pt idx="356">
                  <c:v>5.286039999999999</c:v>
                </c:pt>
                <c:pt idx="357">
                  <c:v>3.3115599999999996</c:v>
                </c:pt>
                <c:pt idx="358">
                  <c:v>3.4375799999999996</c:v>
                </c:pt>
                <c:pt idx="359">
                  <c:v>5.494460000000001</c:v>
                </c:pt>
                <c:pt idx="360">
                  <c:v>8.6135800000000007</c:v>
                </c:pt>
                <c:pt idx="361">
                  <c:v>7.8746200000000002</c:v>
                </c:pt>
                <c:pt idx="362">
                  <c:v>7.4157799999999998</c:v>
                </c:pt>
                <c:pt idx="363">
                  <c:v>7.3284000000000011</c:v>
                </c:pt>
                <c:pt idx="364">
                  <c:v>12.818759999999997</c:v>
                </c:pt>
                <c:pt idx="365">
                  <c:v>12.880419999999999</c:v>
                </c:pt>
                <c:pt idx="366">
                  <c:v>13.755760000000002</c:v>
                </c:pt>
                <c:pt idx="367">
                  <c:v>17.085460000000001</c:v>
                </c:pt>
                <c:pt idx="368">
                  <c:v>16.983479999999997</c:v>
                </c:pt>
                <c:pt idx="369">
                  <c:v>16.1113</c:v>
                </c:pt>
                <c:pt idx="370">
                  <c:v>13.200499999999996</c:v>
                </c:pt>
                <c:pt idx="371">
                  <c:v>12.579919999999998</c:v>
                </c:pt>
                <c:pt idx="372">
                  <c:v>13.29622</c:v>
                </c:pt>
                <c:pt idx="373">
                  <c:v>16.406140000000001</c:v>
                </c:pt>
                <c:pt idx="374">
                  <c:v>18.907679999999999</c:v>
                </c:pt>
                <c:pt idx="375">
                  <c:v>16.909980000000004</c:v>
                </c:pt>
                <c:pt idx="376">
                  <c:v>15.34728</c:v>
                </c:pt>
                <c:pt idx="377">
                  <c:v>10.960280000000001</c:v>
                </c:pt>
                <c:pt idx="378">
                  <c:v>3.6830999999999996</c:v>
                </c:pt>
                <c:pt idx="379">
                  <c:v>4.4003399999999999</c:v>
                </c:pt>
                <c:pt idx="380">
                  <c:v>6.7275800000000006</c:v>
                </c:pt>
                <c:pt idx="381">
                  <c:v>10.904519999999998</c:v>
                </c:pt>
                <c:pt idx="382">
                  <c:v>10.884440000000001</c:v>
                </c:pt>
                <c:pt idx="383">
                  <c:v>4.9806200000000009</c:v>
                </c:pt>
                <c:pt idx="384">
                  <c:v>5.1360799999999998</c:v>
                </c:pt>
                <c:pt idx="385">
                  <c:v>5.1460599999999994</c:v>
                </c:pt>
                <c:pt idx="386">
                  <c:v>4.3540799999999997</c:v>
                </c:pt>
                <c:pt idx="387">
                  <c:v>4.3463999999999992</c:v>
                </c:pt>
                <c:pt idx="388">
                  <c:v>4.49472</c:v>
                </c:pt>
                <c:pt idx="389">
                  <c:v>5.697420000000001</c:v>
                </c:pt>
                <c:pt idx="390">
                  <c:v>6.0597599999999998</c:v>
                </c:pt>
                <c:pt idx="391">
                  <c:v>5.9768600000000012</c:v>
                </c:pt>
                <c:pt idx="392">
                  <c:v>5.0134599999999994</c:v>
                </c:pt>
                <c:pt idx="393">
                  <c:v>4.3593600000000006</c:v>
                </c:pt>
                <c:pt idx="394">
                  <c:v>4.5920400000000008</c:v>
                </c:pt>
                <c:pt idx="395">
                  <c:v>11.234219999999999</c:v>
                </c:pt>
                <c:pt idx="396">
                  <c:v>11.490000000000002</c:v>
                </c:pt>
                <c:pt idx="397">
                  <c:v>14.39634</c:v>
                </c:pt>
                <c:pt idx="398">
                  <c:v>15.71922</c:v>
                </c:pt>
                <c:pt idx="399">
                  <c:v>13.921019999999999</c:v>
                </c:pt>
                <c:pt idx="400">
                  <c:v>11.688640000000003</c:v>
                </c:pt>
                <c:pt idx="401">
                  <c:v>9.7808400000000013</c:v>
                </c:pt>
                <c:pt idx="402">
                  <c:v>6.0662400000000005</c:v>
                </c:pt>
                <c:pt idx="403">
                  <c:v>4.8947599999999998</c:v>
                </c:pt>
                <c:pt idx="404">
                  <c:v>4.6128599999999995</c:v>
                </c:pt>
                <c:pt idx="405">
                  <c:v>4.68696</c:v>
                </c:pt>
                <c:pt idx="406">
                  <c:v>4.5861000000000001</c:v>
                </c:pt>
                <c:pt idx="407">
                  <c:v>4.5063000000000004</c:v>
                </c:pt>
                <c:pt idx="408">
                  <c:v>4.8787200000000004</c:v>
                </c:pt>
                <c:pt idx="409">
                  <c:v>5.1797399999999998</c:v>
                </c:pt>
                <c:pt idx="410">
                  <c:v>6.2429599999999992</c:v>
                </c:pt>
                <c:pt idx="411">
                  <c:v>9.0363200000000017</c:v>
                </c:pt>
                <c:pt idx="412">
                  <c:v>9.1001399999999997</c:v>
                </c:pt>
                <c:pt idx="413">
                  <c:v>6.6078600000000005</c:v>
                </c:pt>
                <c:pt idx="414">
                  <c:v>9.3737199999999987</c:v>
                </c:pt>
                <c:pt idx="415">
                  <c:v>11.831340000000001</c:v>
                </c:pt>
                <c:pt idx="416">
                  <c:v>14.072039999999998</c:v>
                </c:pt>
                <c:pt idx="417">
                  <c:v>17.417099999999998</c:v>
                </c:pt>
                <c:pt idx="418">
                  <c:v>15.856480000000001</c:v>
                </c:pt>
                <c:pt idx="419">
                  <c:v>15.796079999999998</c:v>
                </c:pt>
                <c:pt idx="420">
                  <c:v>15.495939999999997</c:v>
                </c:pt>
                <c:pt idx="421">
                  <c:v>16.52364</c:v>
                </c:pt>
                <c:pt idx="422">
                  <c:v>15.275880000000001</c:v>
                </c:pt>
                <c:pt idx="423">
                  <c:v>10.948960000000001</c:v>
                </c:pt>
                <c:pt idx="424">
                  <c:v>7.2481999999999998</c:v>
                </c:pt>
                <c:pt idx="425">
                  <c:v>7.5023</c:v>
                </c:pt>
                <c:pt idx="426">
                  <c:v>15.513040000000002</c:v>
                </c:pt>
                <c:pt idx="427">
                  <c:v>15.524979999999999</c:v>
                </c:pt>
                <c:pt idx="428">
                  <c:v>14.703940000000001</c:v>
                </c:pt>
                <c:pt idx="429">
                  <c:v>14.839080000000003</c:v>
                </c:pt>
                <c:pt idx="430">
                  <c:v>17.13654</c:v>
                </c:pt>
                <c:pt idx="431">
                  <c:v>20.049079999999996</c:v>
                </c:pt>
                <c:pt idx="432">
                  <c:v>18.254320000000003</c:v>
                </c:pt>
                <c:pt idx="433">
                  <c:v>19.505839999999996</c:v>
                </c:pt>
                <c:pt idx="434">
                  <c:v>24.887039999999999</c:v>
                </c:pt>
                <c:pt idx="435">
                  <c:v>24.68775999999999</c:v>
                </c:pt>
                <c:pt idx="436">
                  <c:v>18.797139999999995</c:v>
                </c:pt>
                <c:pt idx="437">
                  <c:v>17.69642</c:v>
                </c:pt>
                <c:pt idx="438">
                  <c:v>16.182220000000001</c:v>
                </c:pt>
                <c:pt idx="439">
                  <c:v>12.022620000000002</c:v>
                </c:pt>
                <c:pt idx="440">
                  <c:v>7.7327599999999999</c:v>
                </c:pt>
                <c:pt idx="441">
                  <c:v>9.3985199999999978</c:v>
                </c:pt>
                <c:pt idx="442">
                  <c:v>9.6482800000000015</c:v>
                </c:pt>
                <c:pt idx="443">
                  <c:v>7.4313199999999995</c:v>
                </c:pt>
                <c:pt idx="444">
                  <c:v>15.616560000000002</c:v>
                </c:pt>
                <c:pt idx="445">
                  <c:v>16.064319999999999</c:v>
                </c:pt>
                <c:pt idx="446">
                  <c:v>16.026519999999998</c:v>
                </c:pt>
                <c:pt idx="447">
                  <c:v>15.744020000000003</c:v>
                </c:pt>
                <c:pt idx="448">
                  <c:v>16.151860000000003</c:v>
                </c:pt>
                <c:pt idx="449">
                  <c:v>9.5667799999999996</c:v>
                </c:pt>
                <c:pt idx="450">
                  <c:v>10.870699999999999</c:v>
                </c:pt>
                <c:pt idx="451">
                  <c:v>10.631860000000001</c:v>
                </c:pt>
                <c:pt idx="452">
                  <c:v>11.206659999999999</c:v>
                </c:pt>
                <c:pt idx="453">
                  <c:v>10.209939999999998</c:v>
                </c:pt>
                <c:pt idx="454">
                  <c:v>10.4917</c:v>
                </c:pt>
                <c:pt idx="455">
                  <c:v>12.292899999999999</c:v>
                </c:pt>
                <c:pt idx="456">
                  <c:v>11.503340000000003</c:v>
                </c:pt>
                <c:pt idx="457">
                  <c:v>14.3607</c:v>
                </c:pt>
                <c:pt idx="458">
                  <c:v>13.985460000000002</c:v>
                </c:pt>
                <c:pt idx="459">
                  <c:v>12.816559999999996</c:v>
                </c:pt>
                <c:pt idx="460">
                  <c:v>17.123539999999998</c:v>
                </c:pt>
                <c:pt idx="461">
                  <c:v>14.59966</c:v>
                </c:pt>
                <c:pt idx="462">
                  <c:v>12.460419999999999</c:v>
                </c:pt>
                <c:pt idx="463">
                  <c:v>14.870039999999999</c:v>
                </c:pt>
                <c:pt idx="464">
                  <c:v>15.151400000000001</c:v>
                </c:pt>
                <c:pt idx="465">
                  <c:v>15.00352</c:v>
                </c:pt>
                <c:pt idx="466">
                  <c:v>12.6295</c:v>
                </c:pt>
                <c:pt idx="467">
                  <c:v>12.620559999999999</c:v>
                </c:pt>
                <c:pt idx="468">
                  <c:v>10.884639999999999</c:v>
                </c:pt>
                <c:pt idx="469">
                  <c:v>10.53632</c:v>
                </c:pt>
                <c:pt idx="470">
                  <c:v>16.64988</c:v>
                </c:pt>
                <c:pt idx="471">
                  <c:v>16.486519999999995</c:v>
                </c:pt>
                <c:pt idx="472">
                  <c:v>16.39404</c:v>
                </c:pt>
                <c:pt idx="473">
                  <c:v>16.508279999999999</c:v>
                </c:pt>
                <c:pt idx="474">
                  <c:v>18.023959999999999</c:v>
                </c:pt>
                <c:pt idx="475">
                  <c:v>18.549939999999999</c:v>
                </c:pt>
                <c:pt idx="476">
                  <c:v>10.174259999999999</c:v>
                </c:pt>
                <c:pt idx="477">
                  <c:v>9.0115999999999996</c:v>
                </c:pt>
                <c:pt idx="478">
                  <c:v>8.7860000000000014</c:v>
                </c:pt>
                <c:pt idx="479">
                  <c:v>6.2395800000000001</c:v>
                </c:pt>
                <c:pt idx="480">
                  <c:v>6.6382199999999996</c:v>
                </c:pt>
                <c:pt idx="481">
                  <c:v>8.6818200000000001</c:v>
                </c:pt>
                <c:pt idx="482">
                  <c:v>5.6782800000000009</c:v>
                </c:pt>
                <c:pt idx="483">
                  <c:v>6.9767000000000001</c:v>
                </c:pt>
                <c:pt idx="484">
                  <c:v>8.5335800000000006</c:v>
                </c:pt>
                <c:pt idx="485">
                  <c:v>7.8973799999999974</c:v>
                </c:pt>
                <c:pt idx="486">
                  <c:v>6.7788200000000014</c:v>
                </c:pt>
                <c:pt idx="487">
                  <c:v>6.9556999999999984</c:v>
                </c:pt>
                <c:pt idx="488">
                  <c:v>9.2235199999999988</c:v>
                </c:pt>
                <c:pt idx="489">
                  <c:v>10.790939999999999</c:v>
                </c:pt>
                <c:pt idx="490">
                  <c:v>8.6116199999999985</c:v>
                </c:pt>
                <c:pt idx="491">
                  <c:v>7.0520399999999999</c:v>
                </c:pt>
                <c:pt idx="492">
                  <c:v>5.6773999999999987</c:v>
                </c:pt>
                <c:pt idx="493">
                  <c:v>5.6738400000000002</c:v>
                </c:pt>
                <c:pt idx="494">
                  <c:v>8.6314200000000003</c:v>
                </c:pt>
                <c:pt idx="495">
                  <c:v>13.544020000000002</c:v>
                </c:pt>
                <c:pt idx="496">
                  <c:v>13.459899999999998</c:v>
                </c:pt>
                <c:pt idx="497">
                  <c:v>13.350099999999998</c:v>
                </c:pt>
                <c:pt idx="498">
                  <c:v>12.934719999999999</c:v>
                </c:pt>
                <c:pt idx="499">
                  <c:v>12.814400000000001</c:v>
                </c:pt>
                <c:pt idx="500">
                  <c:v>10.336479999999998</c:v>
                </c:pt>
                <c:pt idx="501">
                  <c:v>7.0494199999999996</c:v>
                </c:pt>
                <c:pt idx="502">
                  <c:v>7.1607399999999997</c:v>
                </c:pt>
                <c:pt idx="503">
                  <c:v>8.3756800000000009</c:v>
                </c:pt>
                <c:pt idx="504">
                  <c:v>7.0958999999999994</c:v>
                </c:pt>
                <c:pt idx="505">
                  <c:v>7.2473200000000002</c:v>
                </c:pt>
                <c:pt idx="506">
                  <c:v>8.6022400000000001</c:v>
                </c:pt>
                <c:pt idx="507">
                  <c:v>9.5470000000000006</c:v>
                </c:pt>
                <c:pt idx="508">
                  <c:v>8.0843799999999995</c:v>
                </c:pt>
                <c:pt idx="509">
                  <c:v>7.4998000000000005</c:v>
                </c:pt>
                <c:pt idx="510">
                  <c:v>5.3478599999999989</c:v>
                </c:pt>
                <c:pt idx="511">
                  <c:v>5.7239800000000001</c:v>
                </c:pt>
                <c:pt idx="512">
                  <c:v>6.8601200000000002</c:v>
                </c:pt>
                <c:pt idx="513">
                  <c:v>7.4075599999999993</c:v>
                </c:pt>
                <c:pt idx="514">
                  <c:v>7.3774399999999991</c:v>
                </c:pt>
                <c:pt idx="515">
                  <c:v>7.3242599999999989</c:v>
                </c:pt>
                <c:pt idx="516">
                  <c:v>8.5393399999999993</c:v>
                </c:pt>
                <c:pt idx="517">
                  <c:v>9.399519999999999</c:v>
                </c:pt>
                <c:pt idx="518">
                  <c:v>9.3994799999999987</c:v>
                </c:pt>
                <c:pt idx="519">
                  <c:v>11.70196</c:v>
                </c:pt>
                <c:pt idx="520">
                  <c:v>10.290039999999999</c:v>
                </c:pt>
                <c:pt idx="521">
                  <c:v>11.460840000000001</c:v>
                </c:pt>
                <c:pt idx="522">
                  <c:v>11.18468</c:v>
                </c:pt>
                <c:pt idx="523">
                  <c:v>9.8778200000000016</c:v>
                </c:pt>
                <c:pt idx="524">
                  <c:v>9.4843599999999988</c:v>
                </c:pt>
                <c:pt idx="525">
                  <c:v>9.839719999999998</c:v>
                </c:pt>
                <c:pt idx="526">
                  <c:v>10.74034</c:v>
                </c:pt>
                <c:pt idx="527">
                  <c:v>11.681119999999998</c:v>
                </c:pt>
                <c:pt idx="528">
                  <c:v>9.8827999999999996</c:v>
                </c:pt>
                <c:pt idx="529">
                  <c:v>9.0264800000000012</c:v>
                </c:pt>
                <c:pt idx="530">
                  <c:v>9.3126799999999985</c:v>
                </c:pt>
                <c:pt idx="531">
                  <c:v>9.2196799999999985</c:v>
                </c:pt>
                <c:pt idx="532">
                  <c:v>9.0343800000000005</c:v>
                </c:pt>
                <c:pt idx="533">
                  <c:v>9.0710799999999985</c:v>
                </c:pt>
                <c:pt idx="534">
                  <c:v>9.0653999999999986</c:v>
                </c:pt>
                <c:pt idx="535">
                  <c:v>11.347280000000001</c:v>
                </c:pt>
                <c:pt idx="536">
                  <c:v>12.585839999999999</c:v>
                </c:pt>
                <c:pt idx="537">
                  <c:v>11.378079999999999</c:v>
                </c:pt>
                <c:pt idx="538">
                  <c:v>10.34966</c:v>
                </c:pt>
                <c:pt idx="539">
                  <c:v>7.226160000000001</c:v>
                </c:pt>
                <c:pt idx="540">
                  <c:v>7.111559999999999</c:v>
                </c:pt>
                <c:pt idx="541">
                  <c:v>6.5806199999999979</c:v>
                </c:pt>
                <c:pt idx="542">
                  <c:v>4.9718</c:v>
                </c:pt>
                <c:pt idx="543">
                  <c:v>5.0119800000000003</c:v>
                </c:pt>
                <c:pt idx="544">
                  <c:v>4.7917800000000002</c:v>
                </c:pt>
                <c:pt idx="545">
                  <c:v>4.70688</c:v>
                </c:pt>
                <c:pt idx="546">
                  <c:v>4.7691599999999994</c:v>
                </c:pt>
                <c:pt idx="547">
                  <c:v>4.4966400000000002</c:v>
                </c:pt>
                <c:pt idx="548">
                  <c:v>6.0163999999999991</c:v>
                </c:pt>
                <c:pt idx="549">
                  <c:v>6.5571399999999995</c:v>
                </c:pt>
                <c:pt idx="550">
                  <c:v>6.5030400000000022</c:v>
                </c:pt>
                <c:pt idx="551">
                  <c:v>6.5785</c:v>
                </c:pt>
                <c:pt idx="552">
                  <c:v>6.5637999999999996</c:v>
                </c:pt>
                <c:pt idx="553">
                  <c:v>6.9337600000000004</c:v>
                </c:pt>
                <c:pt idx="554">
                  <c:v>6.9247799999999993</c:v>
                </c:pt>
                <c:pt idx="555">
                  <c:v>6.7078599999999984</c:v>
                </c:pt>
                <c:pt idx="556">
                  <c:v>6.7161</c:v>
                </c:pt>
                <c:pt idx="557">
                  <c:v>5.8856200000000003</c:v>
                </c:pt>
                <c:pt idx="558">
                  <c:v>6.7831799999999989</c:v>
                </c:pt>
                <c:pt idx="559">
                  <c:v>6.5157800000000003</c:v>
                </c:pt>
                <c:pt idx="560">
                  <c:v>6.4744199999999994</c:v>
                </c:pt>
                <c:pt idx="561">
                  <c:v>6.5208200000000005</c:v>
                </c:pt>
                <c:pt idx="562">
                  <c:v>6.5904200000000017</c:v>
                </c:pt>
                <c:pt idx="563">
                  <c:v>6.7355599999999987</c:v>
                </c:pt>
                <c:pt idx="564">
                  <c:v>6.053399999999999</c:v>
                </c:pt>
                <c:pt idx="565">
                  <c:v>4.8354200000000001</c:v>
                </c:pt>
                <c:pt idx="566">
                  <c:v>4.9638599999999995</c:v>
                </c:pt>
                <c:pt idx="567">
                  <c:v>4.6453199999999999</c:v>
                </c:pt>
                <c:pt idx="568">
                  <c:v>6.2797200000000002</c:v>
                </c:pt>
                <c:pt idx="569">
                  <c:v>4.5483599999999997</c:v>
                </c:pt>
                <c:pt idx="570">
                  <c:v>4.35954</c:v>
                </c:pt>
                <c:pt idx="571">
                  <c:v>5.8795400000000013</c:v>
                </c:pt>
                <c:pt idx="572">
                  <c:v>6.5552200000000003</c:v>
                </c:pt>
                <c:pt idx="573">
                  <c:v>6.3507799999999985</c:v>
                </c:pt>
                <c:pt idx="574">
                  <c:v>6.4530000000000003</c:v>
                </c:pt>
                <c:pt idx="575">
                  <c:v>6.4085000000000001</c:v>
                </c:pt>
                <c:pt idx="576">
                  <c:v>6.47018</c:v>
                </c:pt>
                <c:pt idx="577">
                  <c:v>6.5888</c:v>
                </c:pt>
                <c:pt idx="578">
                  <c:v>6.5379199999999997</c:v>
                </c:pt>
                <c:pt idx="579">
                  <c:v>6.1856400000000002</c:v>
                </c:pt>
                <c:pt idx="580">
                  <c:v>6.1513</c:v>
                </c:pt>
                <c:pt idx="581">
                  <c:v>6.1328799999999992</c:v>
                </c:pt>
                <c:pt idx="582">
                  <c:v>5.6458600000000017</c:v>
                </c:pt>
                <c:pt idx="583">
                  <c:v>4.1283200000000004</c:v>
                </c:pt>
                <c:pt idx="584">
                  <c:v>4.4794800000000006</c:v>
                </c:pt>
                <c:pt idx="585">
                  <c:v>4.5778800000000013</c:v>
                </c:pt>
                <c:pt idx="586">
                  <c:v>4.6140000000000008</c:v>
                </c:pt>
                <c:pt idx="587">
                  <c:v>4.6512600000000006</c:v>
                </c:pt>
                <c:pt idx="588">
                  <c:v>5.7827999999999999</c:v>
                </c:pt>
                <c:pt idx="589">
                  <c:v>6.9261999999999997</c:v>
                </c:pt>
                <c:pt idx="590">
                  <c:v>5.4453599999999991</c:v>
                </c:pt>
                <c:pt idx="591">
                  <c:v>4.1696</c:v>
                </c:pt>
                <c:pt idx="592">
                  <c:v>4.5509400000000007</c:v>
                </c:pt>
                <c:pt idx="593">
                  <c:v>4.8813600000000008</c:v>
                </c:pt>
                <c:pt idx="594">
                  <c:v>4.0782600000000002</c:v>
                </c:pt>
                <c:pt idx="595">
                  <c:v>4.0726199999999997</c:v>
                </c:pt>
                <c:pt idx="596">
                  <c:v>4.0753799999999991</c:v>
                </c:pt>
                <c:pt idx="597">
                  <c:v>4.0561199999999999</c:v>
                </c:pt>
                <c:pt idx="598">
                  <c:v>3.9650399999999997</c:v>
                </c:pt>
                <c:pt idx="599">
                  <c:v>3.9046799999999999</c:v>
                </c:pt>
                <c:pt idx="600">
                  <c:v>3.9836999999999998</c:v>
                </c:pt>
                <c:pt idx="601">
                  <c:v>3.7316400000000001</c:v>
                </c:pt>
                <c:pt idx="602">
                  <c:v>3.7603200000000001</c:v>
                </c:pt>
                <c:pt idx="603">
                  <c:v>3.7944000000000009</c:v>
                </c:pt>
                <c:pt idx="604">
                  <c:v>4.0580399999999992</c:v>
                </c:pt>
                <c:pt idx="605">
                  <c:v>3.8164199999999995</c:v>
                </c:pt>
                <c:pt idx="606">
                  <c:v>3.8079000000000001</c:v>
                </c:pt>
                <c:pt idx="607">
                  <c:v>3.7515000000000001</c:v>
                </c:pt>
                <c:pt idx="608">
                  <c:v>3.8036999999999992</c:v>
                </c:pt>
                <c:pt idx="609">
                  <c:v>3.6073200000000001</c:v>
                </c:pt>
                <c:pt idx="610">
                  <c:v>4.0743600000000004</c:v>
                </c:pt>
                <c:pt idx="611">
                  <c:v>3.7367399999999997</c:v>
                </c:pt>
                <c:pt idx="612">
                  <c:v>3.2061600000000001</c:v>
                </c:pt>
                <c:pt idx="613">
                  <c:v>3.5965800000000003</c:v>
                </c:pt>
                <c:pt idx="614">
                  <c:v>3.72228</c:v>
                </c:pt>
                <c:pt idx="615">
                  <c:v>3.5298000000000003</c:v>
                </c:pt>
                <c:pt idx="616">
                  <c:v>3.4672800000000001</c:v>
                </c:pt>
                <c:pt idx="617">
                  <c:v>3.7790399999999997</c:v>
                </c:pt>
                <c:pt idx="618">
                  <c:v>3.5248799999999996</c:v>
                </c:pt>
                <c:pt idx="619">
                  <c:v>3.4599000000000006</c:v>
                </c:pt>
                <c:pt idx="620">
                  <c:v>3.2913000000000001</c:v>
                </c:pt>
                <c:pt idx="621">
                  <c:v>3.4466999999999999</c:v>
                </c:pt>
                <c:pt idx="622">
                  <c:v>4.4059800000000005</c:v>
                </c:pt>
                <c:pt idx="623">
                  <c:v>3.3754800000000005</c:v>
                </c:pt>
                <c:pt idx="624">
                  <c:v>3.3434399999999997</c:v>
                </c:pt>
                <c:pt idx="625">
                  <c:v>3.3775800000000005</c:v>
                </c:pt>
                <c:pt idx="626">
                  <c:v>3.3875999999999999</c:v>
                </c:pt>
                <c:pt idx="627">
                  <c:v>3.4071600000000002</c:v>
                </c:pt>
                <c:pt idx="628">
                  <c:v>3.1771799999999999</c:v>
                </c:pt>
                <c:pt idx="629">
                  <c:v>3.0994199999999994</c:v>
                </c:pt>
                <c:pt idx="630">
                  <c:v>3.05592</c:v>
                </c:pt>
                <c:pt idx="631">
                  <c:v>2.9832599999999991</c:v>
                </c:pt>
                <c:pt idx="632">
                  <c:v>2.80932</c:v>
                </c:pt>
                <c:pt idx="633">
                  <c:v>4.801400000000001</c:v>
                </c:pt>
                <c:pt idx="634">
                  <c:v>4.8740200000000007</c:v>
                </c:pt>
                <c:pt idx="635">
                  <c:v>4.69956</c:v>
                </c:pt>
                <c:pt idx="636">
                  <c:v>4.5719000000000003</c:v>
                </c:pt>
                <c:pt idx="637">
                  <c:v>3.2486199999999994</c:v>
                </c:pt>
                <c:pt idx="638">
                  <c:v>4.3167</c:v>
                </c:pt>
                <c:pt idx="639">
                  <c:v>3.6269399999999998</c:v>
                </c:pt>
                <c:pt idx="640">
                  <c:v>3.3957600000000001</c:v>
                </c:pt>
                <c:pt idx="641">
                  <c:v>3.1832999999999996</c:v>
                </c:pt>
                <c:pt idx="642">
                  <c:v>3.3450599999999993</c:v>
                </c:pt>
                <c:pt idx="643">
                  <c:v>3.3935399999999998</c:v>
                </c:pt>
                <c:pt idx="644">
                  <c:v>3.27522</c:v>
                </c:pt>
                <c:pt idx="645">
                  <c:v>3.2101799999999998</c:v>
                </c:pt>
                <c:pt idx="646">
                  <c:v>3.25284</c:v>
                </c:pt>
                <c:pt idx="647">
                  <c:v>3.0879000000000003</c:v>
                </c:pt>
                <c:pt idx="648">
                  <c:v>4.2080600000000006</c:v>
                </c:pt>
                <c:pt idx="649">
                  <c:v>5.0090400000000006</c:v>
                </c:pt>
                <c:pt idx="650">
                  <c:v>5.0612400000000006</c:v>
                </c:pt>
                <c:pt idx="651">
                  <c:v>5.8393200000000007</c:v>
                </c:pt>
                <c:pt idx="652">
                  <c:v>7.3819600000000003</c:v>
                </c:pt>
                <c:pt idx="653">
                  <c:v>7.1754799999999994</c:v>
                </c:pt>
                <c:pt idx="654">
                  <c:v>7.4776000000000007</c:v>
                </c:pt>
                <c:pt idx="655">
                  <c:v>5.3357000000000001</c:v>
                </c:pt>
                <c:pt idx="656">
                  <c:v>5.3879000000000001</c:v>
                </c:pt>
                <c:pt idx="657">
                  <c:v>5.4407799999999993</c:v>
                </c:pt>
                <c:pt idx="658">
                  <c:v>5.4161799999999998</c:v>
                </c:pt>
                <c:pt idx="659">
                  <c:v>5.4334800000000012</c:v>
                </c:pt>
                <c:pt idx="660">
                  <c:v>5.1278200000000007</c:v>
                </c:pt>
                <c:pt idx="661">
                  <c:v>4.6763399999999997</c:v>
                </c:pt>
                <c:pt idx="662">
                  <c:v>3.6317999999999997</c:v>
                </c:pt>
                <c:pt idx="663">
                  <c:v>3.7352399999999997</c:v>
                </c:pt>
                <c:pt idx="664">
                  <c:v>3.0960799999999997</c:v>
                </c:pt>
                <c:pt idx="665">
                  <c:v>3.1534800000000001</c:v>
                </c:pt>
                <c:pt idx="666">
                  <c:v>4.1189999999999998</c:v>
                </c:pt>
                <c:pt idx="667">
                  <c:v>6.4161799999999989</c:v>
                </c:pt>
                <c:pt idx="668">
                  <c:v>5.7087399999999997</c:v>
                </c:pt>
                <c:pt idx="669">
                  <c:v>3.8933999999999993</c:v>
                </c:pt>
                <c:pt idx="670">
                  <c:v>4.4245800000000006</c:v>
                </c:pt>
                <c:pt idx="671">
                  <c:v>6.4831799999999991</c:v>
                </c:pt>
                <c:pt idx="672">
                  <c:v>7.0380399999999996</c:v>
                </c:pt>
                <c:pt idx="673">
                  <c:v>8.0005199999999981</c:v>
                </c:pt>
                <c:pt idx="674">
                  <c:v>7.435859999999999</c:v>
                </c:pt>
                <c:pt idx="675">
                  <c:v>6.5116400000000008</c:v>
                </c:pt>
                <c:pt idx="676">
                  <c:v>6.4289399999999999</c:v>
                </c:pt>
                <c:pt idx="677">
                  <c:v>6.2944599999999999</c:v>
                </c:pt>
                <c:pt idx="678">
                  <c:v>7.2447000000000017</c:v>
                </c:pt>
                <c:pt idx="679">
                  <c:v>8.2455000000000016</c:v>
                </c:pt>
                <c:pt idx="680">
                  <c:v>7.3024400000000016</c:v>
                </c:pt>
                <c:pt idx="681">
                  <c:v>6.1806599999999969</c:v>
                </c:pt>
                <c:pt idx="682">
                  <c:v>3.7579799999999999</c:v>
                </c:pt>
                <c:pt idx="683">
                  <c:v>3.448799999999999</c:v>
                </c:pt>
                <c:pt idx="684">
                  <c:v>4.3503600000000002</c:v>
                </c:pt>
                <c:pt idx="685">
                  <c:v>7.3451000000000004</c:v>
                </c:pt>
                <c:pt idx="686">
                  <c:v>8.0042200000000001</c:v>
                </c:pt>
                <c:pt idx="687">
                  <c:v>6.2654200000000007</c:v>
                </c:pt>
                <c:pt idx="688">
                  <c:v>7.9703400000000002</c:v>
                </c:pt>
                <c:pt idx="689">
                  <c:v>8.8784400000000012</c:v>
                </c:pt>
                <c:pt idx="690">
                  <c:v>8.9261799999999987</c:v>
                </c:pt>
                <c:pt idx="691">
                  <c:v>10.02966</c:v>
                </c:pt>
                <c:pt idx="692">
                  <c:v>10.000239999999994</c:v>
                </c:pt>
                <c:pt idx="693">
                  <c:v>9.508280000000001</c:v>
                </c:pt>
                <c:pt idx="694">
                  <c:v>9.8646600000000024</c:v>
                </c:pt>
                <c:pt idx="695">
                  <c:v>7.7524800000000003</c:v>
                </c:pt>
                <c:pt idx="696">
                  <c:v>7.3319399999999986</c:v>
                </c:pt>
                <c:pt idx="697">
                  <c:v>7.368339999999999</c:v>
                </c:pt>
                <c:pt idx="698">
                  <c:v>6.6381800000000002</c:v>
                </c:pt>
                <c:pt idx="699">
                  <c:v>5.311300000000001</c:v>
                </c:pt>
                <c:pt idx="700">
                  <c:v>4.2728999999999999</c:v>
                </c:pt>
                <c:pt idx="701">
                  <c:v>5.4341800000000005</c:v>
                </c:pt>
                <c:pt idx="702">
                  <c:v>3.8650399999999996</c:v>
                </c:pt>
                <c:pt idx="703">
                  <c:v>5.7858799999999988</c:v>
                </c:pt>
                <c:pt idx="704">
                  <c:v>3.7093599999999998</c:v>
                </c:pt>
                <c:pt idx="705">
                  <c:v>4.9076399999999989</c:v>
                </c:pt>
                <c:pt idx="706">
                  <c:v>3.8936199999999999</c:v>
                </c:pt>
                <c:pt idx="707">
                  <c:v>4.3390400000000007</c:v>
                </c:pt>
                <c:pt idx="708">
                  <c:v>4.2220200000000006</c:v>
                </c:pt>
                <c:pt idx="709">
                  <c:v>4.2515799999999997</c:v>
                </c:pt>
                <c:pt idx="710">
                  <c:v>5.7176000000000009</c:v>
                </c:pt>
                <c:pt idx="711">
                  <c:v>4.8341199999999995</c:v>
                </c:pt>
                <c:pt idx="712">
                  <c:v>4.3964599999999994</c:v>
                </c:pt>
                <c:pt idx="713">
                  <c:v>4.245680000000001</c:v>
                </c:pt>
                <c:pt idx="714">
                  <c:v>5.6040200000000002</c:v>
                </c:pt>
                <c:pt idx="715">
                  <c:v>6.0519400000000001</c:v>
                </c:pt>
                <c:pt idx="716">
                  <c:v>6.5018000000000011</c:v>
                </c:pt>
                <c:pt idx="717">
                  <c:v>4.0507400000000002</c:v>
                </c:pt>
                <c:pt idx="718">
                  <c:v>4.8469800000000003</c:v>
                </c:pt>
                <c:pt idx="719">
                  <c:v>3.9784199999999998</c:v>
                </c:pt>
                <c:pt idx="720">
                  <c:v>4.9779599999999995</c:v>
                </c:pt>
                <c:pt idx="721">
                  <c:v>4.8121199999999993</c:v>
                </c:pt>
                <c:pt idx="722">
                  <c:v>6.8165399999999989</c:v>
                </c:pt>
                <c:pt idx="723">
                  <c:v>9.986819999999998</c:v>
                </c:pt>
                <c:pt idx="724">
                  <c:v>9.9661399999999976</c:v>
                </c:pt>
                <c:pt idx="725">
                  <c:v>6.6325800000000008</c:v>
                </c:pt>
                <c:pt idx="726">
                  <c:v>6.2360599999999993</c:v>
                </c:pt>
                <c:pt idx="727">
                  <c:v>5.7904</c:v>
                </c:pt>
                <c:pt idx="728">
                  <c:v>5.3691600000000008</c:v>
                </c:pt>
                <c:pt idx="729">
                  <c:v>4.8455199999999987</c:v>
                </c:pt>
                <c:pt idx="730">
                  <c:v>4.5136799999999999</c:v>
                </c:pt>
                <c:pt idx="731">
                  <c:v>6.8416000000000006</c:v>
                </c:pt>
                <c:pt idx="732">
                  <c:v>7.5341000000000014</c:v>
                </c:pt>
                <c:pt idx="733">
                  <c:v>7.8514000000000008</c:v>
                </c:pt>
                <c:pt idx="734">
                  <c:v>7.7827399999999995</c:v>
                </c:pt>
                <c:pt idx="735">
                  <c:v>8.7972000000000001</c:v>
                </c:pt>
                <c:pt idx="736">
                  <c:v>10.26904</c:v>
                </c:pt>
                <c:pt idx="737">
                  <c:v>8.7956599999999998</c:v>
                </c:pt>
                <c:pt idx="738">
                  <c:v>7.3084799999999994</c:v>
                </c:pt>
                <c:pt idx="739">
                  <c:v>7.82822</c:v>
                </c:pt>
                <c:pt idx="740">
                  <c:v>6.11538</c:v>
                </c:pt>
                <c:pt idx="741">
                  <c:v>8.1476200000000016</c:v>
                </c:pt>
                <c:pt idx="742">
                  <c:v>5.532919999999999</c:v>
                </c:pt>
                <c:pt idx="743">
                  <c:v>4.6230000000000002</c:v>
                </c:pt>
                <c:pt idx="744">
                  <c:v>4.8431799999999994</c:v>
                </c:pt>
                <c:pt idx="745">
                  <c:v>4.63422</c:v>
                </c:pt>
                <c:pt idx="746">
                  <c:v>7.6270000000000007</c:v>
                </c:pt>
                <c:pt idx="747">
                  <c:v>6.0622999999999996</c:v>
                </c:pt>
                <c:pt idx="748">
                  <c:v>6.9160199999999996</c:v>
                </c:pt>
                <c:pt idx="749">
                  <c:v>6.1043799999999999</c:v>
                </c:pt>
                <c:pt idx="750">
                  <c:v>7.2858599999999987</c:v>
                </c:pt>
                <c:pt idx="751">
                  <c:v>6.1160599999999992</c:v>
                </c:pt>
                <c:pt idx="752">
                  <c:v>8.0513000000000012</c:v>
                </c:pt>
                <c:pt idx="753">
                  <c:v>6.7494399999999999</c:v>
                </c:pt>
                <c:pt idx="754">
                  <c:v>8.1584999999999965</c:v>
                </c:pt>
                <c:pt idx="755">
                  <c:v>6.3059800000000008</c:v>
                </c:pt>
                <c:pt idx="756">
                  <c:v>7.7168000000000001</c:v>
                </c:pt>
                <c:pt idx="757">
                  <c:v>5.9220599999999992</c:v>
                </c:pt>
                <c:pt idx="758">
                  <c:v>7.48156</c:v>
                </c:pt>
                <c:pt idx="759">
                  <c:v>3.9865399999999998</c:v>
                </c:pt>
                <c:pt idx="760">
                  <c:v>5.0400399999999994</c:v>
                </c:pt>
                <c:pt idx="761">
                  <c:v>3.6971000000000007</c:v>
                </c:pt>
                <c:pt idx="762">
                  <c:v>4.7728799999999998</c:v>
                </c:pt>
                <c:pt idx="763">
                  <c:v>4.1062799999999999</c:v>
                </c:pt>
                <c:pt idx="764">
                  <c:v>5.1371400000000014</c:v>
                </c:pt>
                <c:pt idx="765">
                  <c:v>7.5175200000000002</c:v>
                </c:pt>
                <c:pt idx="766">
                  <c:v>7.3446400000000001</c:v>
                </c:pt>
                <c:pt idx="767">
                  <c:v>4.6417399999999995</c:v>
                </c:pt>
                <c:pt idx="768">
                  <c:v>4.8731200000000001</c:v>
                </c:pt>
                <c:pt idx="769">
                  <c:v>4.5605000000000002</c:v>
                </c:pt>
                <c:pt idx="770">
                  <c:v>4.8631799999999981</c:v>
                </c:pt>
                <c:pt idx="771">
                  <c:v>4.6551399999999985</c:v>
                </c:pt>
                <c:pt idx="772">
                  <c:v>5.4090000000000007</c:v>
                </c:pt>
                <c:pt idx="773">
                  <c:v>4.9599799999999989</c:v>
                </c:pt>
                <c:pt idx="774">
                  <c:v>4.9296800000000012</c:v>
                </c:pt>
                <c:pt idx="775">
                  <c:v>5.1952599999999984</c:v>
                </c:pt>
                <c:pt idx="776">
                  <c:v>4.80924</c:v>
                </c:pt>
                <c:pt idx="777">
                  <c:v>4.7861799999999999</c:v>
                </c:pt>
                <c:pt idx="778">
                  <c:v>3.7421600000000006</c:v>
                </c:pt>
                <c:pt idx="779">
                  <c:v>3.9388199999999998</c:v>
                </c:pt>
                <c:pt idx="780">
                  <c:v>4.0146600000000001</c:v>
                </c:pt>
                <c:pt idx="781">
                  <c:v>3.8353799999999998</c:v>
                </c:pt>
                <c:pt idx="782">
                  <c:v>3.7587600000000001</c:v>
                </c:pt>
                <c:pt idx="783">
                  <c:v>3.8962200000000009</c:v>
                </c:pt>
                <c:pt idx="784">
                  <c:v>3.8181600000000002</c:v>
                </c:pt>
                <c:pt idx="785">
                  <c:v>3.7563</c:v>
                </c:pt>
                <c:pt idx="786">
                  <c:v>3.8321400000000003</c:v>
                </c:pt>
                <c:pt idx="787">
                  <c:v>3.7316400000000001</c:v>
                </c:pt>
                <c:pt idx="788">
                  <c:v>3.54474</c:v>
                </c:pt>
                <c:pt idx="789">
                  <c:v>3.4916399999999999</c:v>
                </c:pt>
                <c:pt idx="790">
                  <c:v>3.4495199999999997</c:v>
                </c:pt>
                <c:pt idx="791">
                  <c:v>3.8112599999999999</c:v>
                </c:pt>
                <c:pt idx="792">
                  <c:v>4.5636400000000004</c:v>
                </c:pt>
                <c:pt idx="793">
                  <c:v>4.4687199999999994</c:v>
                </c:pt>
                <c:pt idx="794">
                  <c:v>4.2208399999999999</c:v>
                </c:pt>
                <c:pt idx="795">
                  <c:v>3.3871399999999996</c:v>
                </c:pt>
                <c:pt idx="796">
                  <c:v>3.4339800000000005</c:v>
                </c:pt>
                <c:pt idx="797">
                  <c:v>4.3073200000000007</c:v>
                </c:pt>
                <c:pt idx="798">
                  <c:v>4.3886000000000003</c:v>
                </c:pt>
                <c:pt idx="799">
                  <c:v>5.8837199999999994</c:v>
                </c:pt>
                <c:pt idx="800">
                  <c:v>5.84354</c:v>
                </c:pt>
                <c:pt idx="801">
                  <c:v>5.3708</c:v>
                </c:pt>
                <c:pt idx="802">
                  <c:v>4.4249000000000001</c:v>
                </c:pt>
                <c:pt idx="803">
                  <c:v>4.7985800000000003</c:v>
                </c:pt>
                <c:pt idx="804">
                  <c:v>4.7808199999999994</c:v>
                </c:pt>
                <c:pt idx="805">
                  <c:v>3.7378999999999998</c:v>
                </c:pt>
                <c:pt idx="806">
                  <c:v>4.1157599999999999</c:v>
                </c:pt>
                <c:pt idx="807">
                  <c:v>4.7074800000000003</c:v>
                </c:pt>
                <c:pt idx="808">
                  <c:v>5.9794</c:v>
                </c:pt>
                <c:pt idx="809">
                  <c:v>7.0550799999999994</c:v>
                </c:pt>
                <c:pt idx="810">
                  <c:v>6.3565199999999997</c:v>
                </c:pt>
                <c:pt idx="811">
                  <c:v>6.2051799999999995</c:v>
                </c:pt>
                <c:pt idx="812">
                  <c:v>6.2813400000000001</c:v>
                </c:pt>
                <c:pt idx="813">
                  <c:v>6.3350200000000001</c:v>
                </c:pt>
                <c:pt idx="814">
                  <c:v>6.3276600000000007</c:v>
                </c:pt>
                <c:pt idx="815">
                  <c:v>6.4995400000000005</c:v>
                </c:pt>
                <c:pt idx="816">
                  <c:v>6.4105599999999994</c:v>
                </c:pt>
                <c:pt idx="817">
                  <c:v>6.2010399999999999</c:v>
                </c:pt>
                <c:pt idx="818">
                  <c:v>6.1322399999999995</c:v>
                </c:pt>
                <c:pt idx="819">
                  <c:v>5.1342400000000001</c:v>
                </c:pt>
                <c:pt idx="820">
                  <c:v>3.5777199999999998</c:v>
                </c:pt>
                <c:pt idx="821">
                  <c:v>3.6657600000000006</c:v>
                </c:pt>
                <c:pt idx="822">
                  <c:v>4.1405599999999998</c:v>
                </c:pt>
                <c:pt idx="823">
                  <c:v>7.4795399999999992</c:v>
                </c:pt>
                <c:pt idx="824">
                  <c:v>9.5940800000000017</c:v>
                </c:pt>
                <c:pt idx="825">
                  <c:v>8.7912600000000012</c:v>
                </c:pt>
                <c:pt idx="826">
                  <c:v>8.1292399999999994</c:v>
                </c:pt>
                <c:pt idx="827">
                  <c:v>7.4752000000000018</c:v>
                </c:pt>
                <c:pt idx="828">
                  <c:v>5.6568799999999984</c:v>
                </c:pt>
                <c:pt idx="829">
                  <c:v>6.3084799999999994</c:v>
                </c:pt>
                <c:pt idx="830">
                  <c:v>7.5197400000000005</c:v>
                </c:pt>
                <c:pt idx="831">
                  <c:v>8.2926600000000015</c:v>
                </c:pt>
                <c:pt idx="832">
                  <c:v>8.6829199999999993</c:v>
                </c:pt>
                <c:pt idx="833">
                  <c:v>9.7377599999999997</c:v>
                </c:pt>
                <c:pt idx="834">
                  <c:v>9.7316199999999977</c:v>
                </c:pt>
                <c:pt idx="835">
                  <c:v>8.1020800000000008</c:v>
                </c:pt>
                <c:pt idx="836">
                  <c:v>7.0188399999999991</c:v>
                </c:pt>
                <c:pt idx="837">
                  <c:v>6.2908400000000011</c:v>
                </c:pt>
                <c:pt idx="838">
                  <c:v>6.3006000000000002</c:v>
                </c:pt>
                <c:pt idx="839">
                  <c:v>4.5189000000000004</c:v>
                </c:pt>
                <c:pt idx="840">
                  <c:v>3.8779200000000005</c:v>
                </c:pt>
                <c:pt idx="841">
                  <c:v>3.9529799999999997</c:v>
                </c:pt>
                <c:pt idx="842">
                  <c:v>4.0102199999999995</c:v>
                </c:pt>
                <c:pt idx="843">
                  <c:v>3.9867599999999999</c:v>
                </c:pt>
                <c:pt idx="844">
                  <c:v>5.8257799999999991</c:v>
                </c:pt>
                <c:pt idx="845">
                  <c:v>5.349359999999999</c:v>
                </c:pt>
                <c:pt idx="846">
                  <c:v>3.9480999999999997</c:v>
                </c:pt>
                <c:pt idx="847">
                  <c:v>3.8623200000000004</c:v>
                </c:pt>
                <c:pt idx="848">
                  <c:v>3.8985600000000002</c:v>
                </c:pt>
                <c:pt idx="849">
                  <c:v>4.0048200000000005</c:v>
                </c:pt>
                <c:pt idx="850">
                  <c:v>4.0006199999999996</c:v>
                </c:pt>
                <c:pt idx="851">
                  <c:v>4.3032600000000008</c:v>
                </c:pt>
                <c:pt idx="852">
                  <c:v>4.5358200000000011</c:v>
                </c:pt>
                <c:pt idx="853">
                  <c:v>4.5894000000000004</c:v>
                </c:pt>
                <c:pt idx="854">
                  <c:v>4.5243600000000006</c:v>
                </c:pt>
                <c:pt idx="855">
                  <c:v>4.5564</c:v>
                </c:pt>
                <c:pt idx="856">
                  <c:v>4.4597999999999995</c:v>
                </c:pt>
                <c:pt idx="857">
                  <c:v>5.53674</c:v>
                </c:pt>
                <c:pt idx="858">
                  <c:v>5.9722600000000003</c:v>
                </c:pt>
                <c:pt idx="859">
                  <c:v>3.84992</c:v>
                </c:pt>
                <c:pt idx="860">
                  <c:v>4.1010599999999995</c:v>
                </c:pt>
                <c:pt idx="861">
                  <c:v>3.56562</c:v>
                </c:pt>
                <c:pt idx="862">
                  <c:v>3.71448</c:v>
                </c:pt>
                <c:pt idx="863">
                  <c:v>3.7399200000000006</c:v>
                </c:pt>
                <c:pt idx="864">
                  <c:v>3.5782200000000004</c:v>
                </c:pt>
                <c:pt idx="865">
                  <c:v>3.5133000000000005</c:v>
                </c:pt>
                <c:pt idx="866">
                  <c:v>3.5438400000000003</c:v>
                </c:pt>
                <c:pt idx="867">
                  <c:v>3.6687000000000003</c:v>
                </c:pt>
                <c:pt idx="868">
                  <c:v>6.2424999999999997</c:v>
                </c:pt>
                <c:pt idx="869">
                  <c:v>4.4667600000000007</c:v>
                </c:pt>
                <c:pt idx="870">
                  <c:v>3.5444600000000004</c:v>
                </c:pt>
                <c:pt idx="871">
                  <c:v>3.4176600000000006</c:v>
                </c:pt>
                <c:pt idx="872">
                  <c:v>3.5512200000000007</c:v>
                </c:pt>
                <c:pt idx="873">
                  <c:v>4.1403600000000003</c:v>
                </c:pt>
                <c:pt idx="874">
                  <c:v>3.47166</c:v>
                </c:pt>
                <c:pt idx="875">
                  <c:v>3.4141799999999991</c:v>
                </c:pt>
                <c:pt idx="876">
                  <c:v>3.383280000000001</c:v>
                </c:pt>
                <c:pt idx="877">
                  <c:v>3.3229799999999994</c:v>
                </c:pt>
                <c:pt idx="878">
                  <c:v>3.1324800000000006</c:v>
                </c:pt>
                <c:pt idx="879">
                  <c:v>3.2665800000000007</c:v>
                </c:pt>
                <c:pt idx="880">
                  <c:v>3.4326600000000003</c:v>
                </c:pt>
                <c:pt idx="881">
                  <c:v>3.5430600000000005</c:v>
                </c:pt>
                <c:pt idx="882">
                  <c:v>3.57816</c:v>
                </c:pt>
                <c:pt idx="883">
                  <c:v>3.4159199999999998</c:v>
                </c:pt>
                <c:pt idx="884">
                  <c:v>3.4607399999999999</c:v>
                </c:pt>
                <c:pt idx="885">
                  <c:v>3.4330799999999999</c:v>
                </c:pt>
                <c:pt idx="886">
                  <c:v>3.60318</c:v>
                </c:pt>
                <c:pt idx="887">
                  <c:v>3.5563799999999999</c:v>
                </c:pt>
                <c:pt idx="888">
                  <c:v>3.6141000000000001</c:v>
                </c:pt>
                <c:pt idx="889">
                  <c:v>3.4949400000000002</c:v>
                </c:pt>
                <c:pt idx="890">
                  <c:v>3.4103999999999997</c:v>
                </c:pt>
                <c:pt idx="891">
                  <c:v>3.6442200000000002</c:v>
                </c:pt>
                <c:pt idx="892">
                  <c:v>4.0630800000000002</c:v>
                </c:pt>
                <c:pt idx="893">
                  <c:v>4.7605200000000005</c:v>
                </c:pt>
                <c:pt idx="894">
                  <c:v>4.65916</c:v>
                </c:pt>
                <c:pt idx="895">
                  <c:v>4.6215600000000006</c:v>
                </c:pt>
                <c:pt idx="896">
                  <c:v>4.3652200000000008</c:v>
                </c:pt>
                <c:pt idx="897">
                  <c:v>4.4281799999999993</c:v>
                </c:pt>
                <c:pt idx="898">
                  <c:v>4.2594799999999999</c:v>
                </c:pt>
                <c:pt idx="899">
                  <c:v>4.0169600000000001</c:v>
                </c:pt>
                <c:pt idx="900">
                  <c:v>3.4924799999999991</c:v>
                </c:pt>
                <c:pt idx="901">
                  <c:v>3.71286</c:v>
                </c:pt>
                <c:pt idx="902">
                  <c:v>3.9265200000000005</c:v>
                </c:pt>
                <c:pt idx="903">
                  <c:v>3.9593400000000001</c:v>
                </c:pt>
                <c:pt idx="904">
                  <c:v>4.116480000000001</c:v>
                </c:pt>
                <c:pt idx="905">
                  <c:v>4.0591799999999996</c:v>
                </c:pt>
                <c:pt idx="906">
                  <c:v>4.2379799999999985</c:v>
                </c:pt>
                <c:pt idx="907">
                  <c:v>4.0983000000000001</c:v>
                </c:pt>
                <c:pt idx="908">
                  <c:v>3.8650800000000007</c:v>
                </c:pt>
                <c:pt idx="909">
                  <c:v>3.9696600000000006</c:v>
                </c:pt>
                <c:pt idx="910">
                  <c:v>3.8624399999999999</c:v>
                </c:pt>
                <c:pt idx="911">
                  <c:v>3.6291000000000002</c:v>
                </c:pt>
                <c:pt idx="912">
                  <c:v>3.8185799999999994</c:v>
                </c:pt>
                <c:pt idx="913">
                  <c:v>3.9736200000000008</c:v>
                </c:pt>
                <c:pt idx="914">
                  <c:v>4.3627799999999999</c:v>
                </c:pt>
                <c:pt idx="915">
                  <c:v>4.0708799999999998</c:v>
                </c:pt>
                <c:pt idx="916">
                  <c:v>6.3202799999999995</c:v>
                </c:pt>
                <c:pt idx="917">
                  <c:v>4.4102399999999999</c:v>
                </c:pt>
                <c:pt idx="918">
                  <c:v>4.5687599999999993</c:v>
                </c:pt>
                <c:pt idx="919">
                  <c:v>5.0432199999999998</c:v>
                </c:pt>
                <c:pt idx="920">
                  <c:v>4.8153200000000007</c:v>
                </c:pt>
                <c:pt idx="921">
                  <c:v>5.1709999999999994</c:v>
                </c:pt>
                <c:pt idx="922">
                  <c:v>4.35412</c:v>
                </c:pt>
                <c:pt idx="923">
                  <c:v>4.3585799999999999</c:v>
                </c:pt>
                <c:pt idx="924">
                  <c:v>6.3112599999999999</c:v>
                </c:pt>
                <c:pt idx="925">
                  <c:v>6.1582199999999991</c:v>
                </c:pt>
                <c:pt idx="926">
                  <c:v>6.6031199999999997</c:v>
                </c:pt>
                <c:pt idx="927">
                  <c:v>6.8868599999999986</c:v>
                </c:pt>
                <c:pt idx="928">
                  <c:v>6.5057399999999994</c:v>
                </c:pt>
                <c:pt idx="929">
                  <c:v>6.9908000000000001</c:v>
                </c:pt>
                <c:pt idx="930">
                  <c:v>7.0655999999999981</c:v>
                </c:pt>
                <c:pt idx="931">
                  <c:v>7.0022400000000005</c:v>
                </c:pt>
                <c:pt idx="932">
                  <c:v>7.1576399999999989</c:v>
                </c:pt>
                <c:pt idx="933">
                  <c:v>5.6662599999999985</c:v>
                </c:pt>
                <c:pt idx="934">
                  <c:v>4.6739599999999992</c:v>
                </c:pt>
                <c:pt idx="935">
                  <c:v>4.7705999999999991</c:v>
                </c:pt>
                <c:pt idx="936">
                  <c:v>4.8501600000000007</c:v>
                </c:pt>
                <c:pt idx="937">
                  <c:v>4.5867599999999991</c:v>
                </c:pt>
                <c:pt idx="938">
                  <c:v>4.1153399999999998</c:v>
                </c:pt>
                <c:pt idx="939">
                  <c:v>4.0541999999999998</c:v>
                </c:pt>
                <c:pt idx="940">
                  <c:v>4.0100400000000009</c:v>
                </c:pt>
                <c:pt idx="941">
                  <c:v>4.4133599999999999</c:v>
                </c:pt>
                <c:pt idx="942">
                  <c:v>4.1904000000000003</c:v>
                </c:pt>
                <c:pt idx="943">
                  <c:v>4.1296800000000005</c:v>
                </c:pt>
                <c:pt idx="944">
                  <c:v>4.1967600000000003</c:v>
                </c:pt>
                <c:pt idx="945">
                  <c:v>4.1862000000000004</c:v>
                </c:pt>
                <c:pt idx="946">
                  <c:v>4.7204999999999995</c:v>
                </c:pt>
                <c:pt idx="947">
                  <c:v>4.2452399999999999</c:v>
                </c:pt>
                <c:pt idx="948">
                  <c:v>5.1269800000000014</c:v>
                </c:pt>
                <c:pt idx="949">
                  <c:v>4.6574000000000009</c:v>
                </c:pt>
                <c:pt idx="950">
                  <c:v>3.9092399999999996</c:v>
                </c:pt>
                <c:pt idx="951">
                  <c:v>4.3873199999999999</c:v>
                </c:pt>
                <c:pt idx="952">
                  <c:v>4.0982399999999997</c:v>
                </c:pt>
                <c:pt idx="953">
                  <c:v>4.034819999999999</c:v>
                </c:pt>
                <c:pt idx="954">
                  <c:v>4.3678799999999995</c:v>
                </c:pt>
                <c:pt idx="955">
                  <c:v>4.638840000000001</c:v>
                </c:pt>
                <c:pt idx="956">
                  <c:v>5.1183599999999991</c:v>
                </c:pt>
                <c:pt idx="957">
                  <c:v>5.0246399999999998</c:v>
                </c:pt>
                <c:pt idx="958">
                  <c:v>4.9437599999999993</c:v>
                </c:pt>
                <c:pt idx="959">
                  <c:v>4.9918800000000001</c:v>
                </c:pt>
                <c:pt idx="960">
                  <c:v>5.0504999999999995</c:v>
                </c:pt>
                <c:pt idx="961">
                  <c:v>5.3864399999999995</c:v>
                </c:pt>
                <c:pt idx="962">
                  <c:v>5.2738200000000006</c:v>
                </c:pt>
                <c:pt idx="963">
                  <c:v>5.0585399999999998</c:v>
                </c:pt>
                <c:pt idx="964">
                  <c:v>8.2689400000000006</c:v>
                </c:pt>
                <c:pt idx="965">
                  <c:v>9.4330400000000001</c:v>
                </c:pt>
                <c:pt idx="966">
                  <c:v>7.8018400000000012</c:v>
                </c:pt>
                <c:pt idx="967">
                  <c:v>7.4990599999999992</c:v>
                </c:pt>
                <c:pt idx="968">
                  <c:v>6.7138199999999983</c:v>
                </c:pt>
                <c:pt idx="969">
                  <c:v>5.2606799999999989</c:v>
                </c:pt>
                <c:pt idx="970">
                  <c:v>5.3329800000000001</c:v>
                </c:pt>
                <c:pt idx="971">
                  <c:v>5.42544</c:v>
                </c:pt>
                <c:pt idx="972">
                  <c:v>5.9284800000000004</c:v>
                </c:pt>
                <c:pt idx="973">
                  <c:v>5.5633800000000004</c:v>
                </c:pt>
                <c:pt idx="974">
                  <c:v>6.3230200000000014</c:v>
                </c:pt>
                <c:pt idx="975">
                  <c:v>6.8319800000000006</c:v>
                </c:pt>
                <c:pt idx="976">
                  <c:v>6.7114000000000003</c:v>
                </c:pt>
                <c:pt idx="977">
                  <c:v>7.1005399999999996</c:v>
                </c:pt>
                <c:pt idx="978">
                  <c:v>6.6719200000000001</c:v>
                </c:pt>
                <c:pt idx="979">
                  <c:v>6.9144199999999998</c:v>
                </c:pt>
                <c:pt idx="980">
                  <c:v>6.361699999999999</c:v>
                </c:pt>
                <c:pt idx="981">
                  <c:v>7.4704600000000001</c:v>
                </c:pt>
                <c:pt idx="982">
                  <c:v>7.5280199999999997</c:v>
                </c:pt>
                <c:pt idx="983">
                  <c:v>7.9941399999999989</c:v>
                </c:pt>
                <c:pt idx="984">
                  <c:v>8.7626399999999993</c:v>
                </c:pt>
                <c:pt idx="985">
                  <c:v>8.6719999999999988</c:v>
                </c:pt>
                <c:pt idx="986">
                  <c:v>8.1459400000000013</c:v>
                </c:pt>
                <c:pt idx="987">
                  <c:v>6.1567400000000001</c:v>
                </c:pt>
                <c:pt idx="988">
                  <c:v>6.5389800000000013</c:v>
                </c:pt>
                <c:pt idx="989">
                  <c:v>6.9595200000000004</c:v>
                </c:pt>
                <c:pt idx="990">
                  <c:v>6.4212000000000007</c:v>
                </c:pt>
                <c:pt idx="991">
                  <c:v>6.3626399999999999</c:v>
                </c:pt>
                <c:pt idx="992">
                  <c:v>9.7547800000000038</c:v>
                </c:pt>
                <c:pt idx="993">
                  <c:v>10.28792</c:v>
                </c:pt>
                <c:pt idx="994">
                  <c:v>12.556979999999999</c:v>
                </c:pt>
                <c:pt idx="995">
                  <c:v>7.9256199999999977</c:v>
                </c:pt>
                <c:pt idx="996">
                  <c:v>7.6773600000000002</c:v>
                </c:pt>
                <c:pt idx="997">
                  <c:v>7.7489000000000008</c:v>
                </c:pt>
                <c:pt idx="998">
                  <c:v>7.8359800000000002</c:v>
                </c:pt>
                <c:pt idx="999">
                  <c:v>10.14204</c:v>
                </c:pt>
                <c:pt idx="1000">
                  <c:v>8.9567799999999984</c:v>
                </c:pt>
                <c:pt idx="1001">
                  <c:v>8.4266199999999998</c:v>
                </c:pt>
                <c:pt idx="1002">
                  <c:v>8.6504400000000015</c:v>
                </c:pt>
                <c:pt idx="1003">
                  <c:v>8.8924800000000026</c:v>
                </c:pt>
                <c:pt idx="1004">
                  <c:v>9.4140599999999992</c:v>
                </c:pt>
                <c:pt idx="1005">
                  <c:v>8.9834999999999994</c:v>
                </c:pt>
                <c:pt idx="1006">
                  <c:v>8.6682999999999986</c:v>
                </c:pt>
                <c:pt idx="1007">
                  <c:v>10.693459999999998</c:v>
                </c:pt>
                <c:pt idx="1008">
                  <c:v>10.87448</c:v>
                </c:pt>
                <c:pt idx="1009">
                  <c:v>11.001019999999997</c:v>
                </c:pt>
                <c:pt idx="1010">
                  <c:v>10.526240000000001</c:v>
                </c:pt>
                <c:pt idx="1011">
                  <c:v>10.822760000000001</c:v>
                </c:pt>
                <c:pt idx="1012">
                  <c:v>10.81174</c:v>
                </c:pt>
                <c:pt idx="1013">
                  <c:v>11.550700000000003</c:v>
                </c:pt>
                <c:pt idx="1014">
                  <c:v>12.021519999999997</c:v>
                </c:pt>
                <c:pt idx="1015">
                  <c:v>11.744979999999998</c:v>
                </c:pt>
                <c:pt idx="1016">
                  <c:v>11.696479999999998</c:v>
                </c:pt>
                <c:pt idx="1017">
                  <c:v>11.329720000000002</c:v>
                </c:pt>
                <c:pt idx="1018">
                  <c:v>11.506779999999999</c:v>
                </c:pt>
                <c:pt idx="1019">
                  <c:v>10.2479</c:v>
                </c:pt>
                <c:pt idx="1020">
                  <c:v>9.3253000000000004</c:v>
                </c:pt>
                <c:pt idx="1021">
                  <c:v>9.5247600000000006</c:v>
                </c:pt>
                <c:pt idx="1022">
                  <c:v>7.9707599999999994</c:v>
                </c:pt>
                <c:pt idx="1023">
                  <c:v>7.20418</c:v>
                </c:pt>
                <c:pt idx="1024">
                  <c:v>7.4060999999999995</c:v>
                </c:pt>
                <c:pt idx="1025">
                  <c:v>7.36022</c:v>
                </c:pt>
                <c:pt idx="1026">
                  <c:v>7.1981799999999998</c:v>
                </c:pt>
                <c:pt idx="1027">
                  <c:v>7.1295600000000006</c:v>
                </c:pt>
                <c:pt idx="1028">
                  <c:v>8.1744000000000003</c:v>
                </c:pt>
                <c:pt idx="1029">
                  <c:v>7.2206200000000011</c:v>
                </c:pt>
                <c:pt idx="1030">
                  <c:v>8.1161999999999992</c:v>
                </c:pt>
                <c:pt idx="1031">
                  <c:v>8.116299999999999</c:v>
                </c:pt>
                <c:pt idx="1032">
                  <c:v>7.3542000000000005</c:v>
                </c:pt>
                <c:pt idx="1033">
                  <c:v>7.2831599999999996</c:v>
                </c:pt>
                <c:pt idx="1034">
                  <c:v>7.3763000000000014</c:v>
                </c:pt>
                <c:pt idx="1035">
                  <c:v>7.5841599999999998</c:v>
                </c:pt>
                <c:pt idx="1036">
                  <c:v>7.3810400000000005</c:v>
                </c:pt>
                <c:pt idx="1037">
                  <c:v>7.2644600000000006</c:v>
                </c:pt>
                <c:pt idx="1038">
                  <c:v>7.4142200000000003</c:v>
                </c:pt>
                <c:pt idx="1039">
                  <c:v>7.5261399999999998</c:v>
                </c:pt>
                <c:pt idx="1040">
                  <c:v>7.8142799999999992</c:v>
                </c:pt>
                <c:pt idx="1041">
                  <c:v>12.296799999999998</c:v>
                </c:pt>
                <c:pt idx="1042">
                  <c:v>10.833160000000001</c:v>
                </c:pt>
                <c:pt idx="1043">
                  <c:v>9.4855200000000011</c:v>
                </c:pt>
                <c:pt idx="1044">
                  <c:v>9.8351599999999966</c:v>
                </c:pt>
                <c:pt idx="1045">
                  <c:v>9.7126800000000006</c:v>
                </c:pt>
                <c:pt idx="1046">
                  <c:v>10.392720000000001</c:v>
                </c:pt>
                <c:pt idx="1047">
                  <c:v>10.179880000000001</c:v>
                </c:pt>
                <c:pt idx="1048">
                  <c:v>10.221039999999999</c:v>
                </c:pt>
                <c:pt idx="1049">
                  <c:v>14.105979999999999</c:v>
                </c:pt>
                <c:pt idx="1050">
                  <c:v>13.047100000000002</c:v>
                </c:pt>
                <c:pt idx="1051">
                  <c:v>13.254940000000001</c:v>
                </c:pt>
                <c:pt idx="1052">
                  <c:v>13.469240000000001</c:v>
                </c:pt>
                <c:pt idx="1053">
                  <c:v>13.864660000000002</c:v>
                </c:pt>
                <c:pt idx="1054">
                  <c:v>13.525399999999999</c:v>
                </c:pt>
                <c:pt idx="1055">
                  <c:v>12.953099999999999</c:v>
                </c:pt>
                <c:pt idx="1056">
                  <c:v>12.879820000000002</c:v>
                </c:pt>
                <c:pt idx="1057">
                  <c:v>11.65868</c:v>
                </c:pt>
                <c:pt idx="1058">
                  <c:v>10.189359999999999</c:v>
                </c:pt>
                <c:pt idx="1059">
                  <c:v>10.83802</c:v>
                </c:pt>
                <c:pt idx="1060">
                  <c:v>10.50806</c:v>
                </c:pt>
                <c:pt idx="1061">
                  <c:v>9.992519999999999</c:v>
                </c:pt>
                <c:pt idx="1062">
                  <c:v>10.36834</c:v>
                </c:pt>
                <c:pt idx="1063">
                  <c:v>11.12588</c:v>
                </c:pt>
                <c:pt idx="1064">
                  <c:v>11.174340000000001</c:v>
                </c:pt>
                <c:pt idx="1065">
                  <c:v>10.457659999999999</c:v>
                </c:pt>
                <c:pt idx="1066">
                  <c:v>9.2433000000000014</c:v>
                </c:pt>
                <c:pt idx="1067">
                  <c:v>8.4707000000000008</c:v>
                </c:pt>
                <c:pt idx="1068">
                  <c:v>8.1673200000000001</c:v>
                </c:pt>
                <c:pt idx="1069">
                  <c:v>8.1360400000000013</c:v>
                </c:pt>
                <c:pt idx="1070">
                  <c:v>15.364800000000001</c:v>
                </c:pt>
                <c:pt idx="1071">
                  <c:v>17.165020000000002</c:v>
                </c:pt>
                <c:pt idx="1072">
                  <c:v>17.40924</c:v>
                </c:pt>
                <c:pt idx="1073">
                  <c:v>16.974799999999998</c:v>
                </c:pt>
                <c:pt idx="1074">
                  <c:v>16.49652</c:v>
                </c:pt>
                <c:pt idx="1075">
                  <c:v>13.292500000000002</c:v>
                </c:pt>
                <c:pt idx="1076">
                  <c:v>7.94062</c:v>
                </c:pt>
                <c:pt idx="1077">
                  <c:v>8.1208399999999994</c:v>
                </c:pt>
                <c:pt idx="1078">
                  <c:v>7.8121799999999997</c:v>
                </c:pt>
                <c:pt idx="1079">
                  <c:v>7.7722599999999993</c:v>
                </c:pt>
                <c:pt idx="1080">
                  <c:v>7.9937799999999992</c:v>
                </c:pt>
                <c:pt idx="1081">
                  <c:v>8.5245200000000025</c:v>
                </c:pt>
                <c:pt idx="1082">
                  <c:v>8.6438400000000009</c:v>
                </c:pt>
                <c:pt idx="1083">
                  <c:v>11.28448</c:v>
                </c:pt>
                <c:pt idx="1084">
                  <c:v>12.3634</c:v>
                </c:pt>
                <c:pt idx="1085">
                  <c:v>13.278560000000001</c:v>
                </c:pt>
                <c:pt idx="1086">
                  <c:v>12.830579999999998</c:v>
                </c:pt>
                <c:pt idx="1087">
                  <c:v>10.838540000000002</c:v>
                </c:pt>
                <c:pt idx="1088">
                  <c:v>12.957559999999999</c:v>
                </c:pt>
                <c:pt idx="1089">
                  <c:v>13.527579999999999</c:v>
                </c:pt>
                <c:pt idx="1090">
                  <c:v>13.451600000000001</c:v>
                </c:pt>
                <c:pt idx="1091">
                  <c:v>13.302100000000001</c:v>
                </c:pt>
                <c:pt idx="1092">
                  <c:v>13.342999999999998</c:v>
                </c:pt>
                <c:pt idx="1093">
                  <c:v>13.273299999999999</c:v>
                </c:pt>
                <c:pt idx="1094">
                  <c:v>13.919479999999998</c:v>
                </c:pt>
                <c:pt idx="1095">
                  <c:v>16.418860000000002</c:v>
                </c:pt>
                <c:pt idx="1096">
                  <c:v>15.022319999999997</c:v>
                </c:pt>
                <c:pt idx="1097">
                  <c:v>15.94092</c:v>
                </c:pt>
                <c:pt idx="1098">
                  <c:v>14.84024</c:v>
                </c:pt>
                <c:pt idx="1099">
                  <c:v>15.328240000000001</c:v>
                </c:pt>
                <c:pt idx="1100">
                  <c:v>15.256140000000002</c:v>
                </c:pt>
                <c:pt idx="1101">
                  <c:v>14.53936</c:v>
                </c:pt>
                <c:pt idx="1102">
                  <c:v>14.62448</c:v>
                </c:pt>
                <c:pt idx="1103">
                  <c:v>12.214120000000001</c:v>
                </c:pt>
                <c:pt idx="1104">
                  <c:v>13.728199999999999</c:v>
                </c:pt>
                <c:pt idx="1105">
                  <c:v>13.707800000000002</c:v>
                </c:pt>
                <c:pt idx="1106">
                  <c:v>16.220799999999997</c:v>
                </c:pt>
                <c:pt idx="1107">
                  <c:v>16.807479999999998</c:v>
                </c:pt>
                <c:pt idx="1108">
                  <c:v>15.870359999999998</c:v>
                </c:pt>
                <c:pt idx="1109">
                  <c:v>11.54294</c:v>
                </c:pt>
                <c:pt idx="1110">
                  <c:v>13.81146</c:v>
                </c:pt>
                <c:pt idx="1111">
                  <c:v>14.90408</c:v>
                </c:pt>
                <c:pt idx="1112">
                  <c:v>17.372699999999995</c:v>
                </c:pt>
                <c:pt idx="1113">
                  <c:v>16.253079999999997</c:v>
                </c:pt>
                <c:pt idx="1114">
                  <c:v>14.718879999999999</c:v>
                </c:pt>
                <c:pt idx="1115">
                  <c:v>12.887979999999999</c:v>
                </c:pt>
                <c:pt idx="1116">
                  <c:v>12.96058</c:v>
                </c:pt>
                <c:pt idx="1117">
                  <c:v>13.548959999999999</c:v>
                </c:pt>
                <c:pt idx="1118">
                  <c:v>14.692320000000002</c:v>
                </c:pt>
                <c:pt idx="1119">
                  <c:v>12.249319999999999</c:v>
                </c:pt>
                <c:pt idx="1120">
                  <c:v>12.000679999999999</c:v>
                </c:pt>
                <c:pt idx="1121">
                  <c:v>9.953380000000001</c:v>
                </c:pt>
                <c:pt idx="1122">
                  <c:v>10.127740000000003</c:v>
                </c:pt>
                <c:pt idx="1123">
                  <c:v>10.27528</c:v>
                </c:pt>
                <c:pt idx="1124">
                  <c:v>9.5153599999999994</c:v>
                </c:pt>
                <c:pt idx="1125">
                  <c:v>9.76</c:v>
                </c:pt>
                <c:pt idx="1126">
                  <c:v>10.81006</c:v>
                </c:pt>
                <c:pt idx="1127">
                  <c:v>11.074799999999998</c:v>
                </c:pt>
                <c:pt idx="1128">
                  <c:v>11.292680000000002</c:v>
                </c:pt>
                <c:pt idx="1129">
                  <c:v>11.39594</c:v>
                </c:pt>
                <c:pt idx="1130">
                  <c:v>11.12616</c:v>
                </c:pt>
                <c:pt idx="1131">
                  <c:v>10.042580000000001</c:v>
                </c:pt>
                <c:pt idx="1132">
                  <c:v>10.062760000000001</c:v>
                </c:pt>
                <c:pt idx="1133">
                  <c:v>9.1932800000000015</c:v>
                </c:pt>
                <c:pt idx="1134">
                  <c:v>9.8292800000000007</c:v>
                </c:pt>
                <c:pt idx="1135">
                  <c:v>11.792600000000004</c:v>
                </c:pt>
                <c:pt idx="1136">
                  <c:v>12.93174</c:v>
                </c:pt>
                <c:pt idx="1137">
                  <c:v>12.546579999999997</c:v>
                </c:pt>
                <c:pt idx="1138">
                  <c:v>12.251660000000001</c:v>
                </c:pt>
                <c:pt idx="1139">
                  <c:v>12.19678</c:v>
                </c:pt>
                <c:pt idx="1140">
                  <c:v>12.073759999999998</c:v>
                </c:pt>
                <c:pt idx="1141">
                  <c:v>12.3309</c:v>
                </c:pt>
                <c:pt idx="1142">
                  <c:v>12.25774</c:v>
                </c:pt>
                <c:pt idx="1143">
                  <c:v>12.05</c:v>
                </c:pt>
                <c:pt idx="1144">
                  <c:v>11.97884</c:v>
                </c:pt>
                <c:pt idx="1145">
                  <c:v>12.091199999999999</c:v>
                </c:pt>
                <c:pt idx="1146">
                  <c:v>12.095840000000003</c:v>
                </c:pt>
                <c:pt idx="1147">
                  <c:v>11.275580000000001</c:v>
                </c:pt>
                <c:pt idx="1148">
                  <c:v>10.367780000000002</c:v>
                </c:pt>
                <c:pt idx="1149">
                  <c:v>10.337800000000001</c:v>
                </c:pt>
                <c:pt idx="1150">
                  <c:v>11.196359999999999</c:v>
                </c:pt>
                <c:pt idx="1151">
                  <c:v>13.390239999999999</c:v>
                </c:pt>
                <c:pt idx="1152">
                  <c:v>12.24122</c:v>
                </c:pt>
                <c:pt idx="1153">
                  <c:v>12.008319999999999</c:v>
                </c:pt>
                <c:pt idx="1154">
                  <c:v>11.462620000000001</c:v>
                </c:pt>
                <c:pt idx="1155">
                  <c:v>10.301880000000001</c:v>
                </c:pt>
                <c:pt idx="1156">
                  <c:v>10.714580000000002</c:v>
                </c:pt>
                <c:pt idx="1157">
                  <c:v>10.271239999999999</c:v>
                </c:pt>
                <c:pt idx="1158">
                  <c:v>13.954660000000001</c:v>
                </c:pt>
                <c:pt idx="1159">
                  <c:v>19.325100000000003</c:v>
                </c:pt>
                <c:pt idx="1160">
                  <c:v>17.863219999999998</c:v>
                </c:pt>
                <c:pt idx="1161">
                  <c:v>9.5343</c:v>
                </c:pt>
                <c:pt idx="1162">
                  <c:v>8.7445800000000027</c:v>
                </c:pt>
                <c:pt idx="1163">
                  <c:v>8.7413399999999992</c:v>
                </c:pt>
                <c:pt idx="1164">
                  <c:v>11.008180000000001</c:v>
                </c:pt>
                <c:pt idx="1165">
                  <c:v>14.024840000000001</c:v>
                </c:pt>
                <c:pt idx="1166">
                  <c:v>10.87372</c:v>
                </c:pt>
                <c:pt idx="1167">
                  <c:v>9.7227599999999992</c:v>
                </c:pt>
                <c:pt idx="1168">
                  <c:v>9.7483999999999984</c:v>
                </c:pt>
                <c:pt idx="1169">
                  <c:v>11.87726</c:v>
                </c:pt>
                <c:pt idx="1170">
                  <c:v>11.691459999999999</c:v>
                </c:pt>
                <c:pt idx="1171">
                  <c:v>11.643640000000001</c:v>
                </c:pt>
                <c:pt idx="1172">
                  <c:v>11.84822</c:v>
                </c:pt>
                <c:pt idx="1173">
                  <c:v>11.975959999999999</c:v>
                </c:pt>
                <c:pt idx="1174">
                  <c:v>11.571359999999999</c:v>
                </c:pt>
                <c:pt idx="1175">
                  <c:v>10.962679999999999</c:v>
                </c:pt>
                <c:pt idx="1176">
                  <c:v>11.715900000000001</c:v>
                </c:pt>
                <c:pt idx="1177">
                  <c:v>10.575040000000001</c:v>
                </c:pt>
                <c:pt idx="1178">
                  <c:v>10.50722</c:v>
                </c:pt>
                <c:pt idx="1179">
                  <c:v>10.57808</c:v>
                </c:pt>
                <c:pt idx="1180">
                  <c:v>10.654040000000002</c:v>
                </c:pt>
                <c:pt idx="1181">
                  <c:v>11.183499999999999</c:v>
                </c:pt>
                <c:pt idx="1182">
                  <c:v>11.484159999999999</c:v>
                </c:pt>
                <c:pt idx="1183">
                  <c:v>11.375720000000001</c:v>
                </c:pt>
                <c:pt idx="1184">
                  <c:v>13.046779999999998</c:v>
                </c:pt>
                <c:pt idx="1185">
                  <c:v>15.413400000000001</c:v>
                </c:pt>
                <c:pt idx="1186">
                  <c:v>14.959020000000001</c:v>
                </c:pt>
                <c:pt idx="1187">
                  <c:v>11.730619999999998</c:v>
                </c:pt>
                <c:pt idx="1188">
                  <c:v>11.386439999999999</c:v>
                </c:pt>
                <c:pt idx="1189">
                  <c:v>11.447280000000001</c:v>
                </c:pt>
                <c:pt idx="1190">
                  <c:v>11.10202</c:v>
                </c:pt>
                <c:pt idx="1191">
                  <c:v>10.445499999999999</c:v>
                </c:pt>
                <c:pt idx="1192">
                  <c:v>11.13574</c:v>
                </c:pt>
                <c:pt idx="1193">
                  <c:v>10.322639999999998</c:v>
                </c:pt>
                <c:pt idx="1194">
                  <c:v>10.37302</c:v>
                </c:pt>
                <c:pt idx="1195">
                  <c:v>11.353800000000003</c:v>
                </c:pt>
                <c:pt idx="1196">
                  <c:v>11.27806</c:v>
                </c:pt>
                <c:pt idx="1197">
                  <c:v>11.220419999999999</c:v>
                </c:pt>
                <c:pt idx="1198">
                  <c:v>11.280699999999998</c:v>
                </c:pt>
                <c:pt idx="1199">
                  <c:v>10.222339999999997</c:v>
                </c:pt>
                <c:pt idx="1200">
                  <c:v>10.807540000000003</c:v>
                </c:pt>
                <c:pt idx="1201">
                  <c:v>10.970440000000002</c:v>
                </c:pt>
                <c:pt idx="1202">
                  <c:v>9.764660000000001</c:v>
                </c:pt>
                <c:pt idx="1203">
                  <c:v>9.7230200000000018</c:v>
                </c:pt>
                <c:pt idx="1204">
                  <c:v>11.18474</c:v>
                </c:pt>
                <c:pt idx="1205">
                  <c:v>14.452299999999999</c:v>
                </c:pt>
                <c:pt idx="1206">
                  <c:v>12.89174</c:v>
                </c:pt>
                <c:pt idx="1207">
                  <c:v>9.8322999999999983</c:v>
                </c:pt>
                <c:pt idx="1208">
                  <c:v>9.4000600000000016</c:v>
                </c:pt>
                <c:pt idx="1209">
                  <c:v>9.4837199999999999</c:v>
                </c:pt>
                <c:pt idx="1210">
                  <c:v>9.5055600000000027</c:v>
                </c:pt>
                <c:pt idx="1211">
                  <c:v>9.7689599999999999</c:v>
                </c:pt>
                <c:pt idx="1212">
                  <c:v>9.2217400000000005</c:v>
                </c:pt>
                <c:pt idx="1213">
                  <c:v>9.3961199999999998</c:v>
                </c:pt>
                <c:pt idx="1214">
                  <c:v>9.4378399999999978</c:v>
                </c:pt>
                <c:pt idx="1215">
                  <c:v>9.3822000000000028</c:v>
                </c:pt>
                <c:pt idx="1216">
                  <c:v>9.4634999999999998</c:v>
                </c:pt>
                <c:pt idx="1217">
                  <c:v>9.9004200000000004</c:v>
                </c:pt>
                <c:pt idx="1218">
                  <c:v>9.5735799999999998</c:v>
                </c:pt>
                <c:pt idx="1219">
                  <c:v>9.6044800000000006</c:v>
                </c:pt>
                <c:pt idx="1220">
                  <c:v>9.552719999999999</c:v>
                </c:pt>
                <c:pt idx="1221">
                  <c:v>10.796059999999997</c:v>
                </c:pt>
                <c:pt idx="1222">
                  <c:v>10.994900000000001</c:v>
                </c:pt>
                <c:pt idx="1223">
                  <c:v>9.3947999999999983</c:v>
                </c:pt>
                <c:pt idx="1224">
                  <c:v>9.46584</c:v>
                </c:pt>
                <c:pt idx="1225">
                  <c:v>9.3851400000000016</c:v>
                </c:pt>
                <c:pt idx="1226">
                  <c:v>9.4431199999999986</c:v>
                </c:pt>
                <c:pt idx="1227">
                  <c:v>9.2736200000000011</c:v>
                </c:pt>
                <c:pt idx="1228">
                  <c:v>9.4083600000000001</c:v>
                </c:pt>
                <c:pt idx="1229">
                  <c:v>8.8893600000000017</c:v>
                </c:pt>
                <c:pt idx="1230">
                  <c:v>8.4300400000000018</c:v>
                </c:pt>
                <c:pt idx="1231">
                  <c:v>8.4868199999999998</c:v>
                </c:pt>
                <c:pt idx="1232">
                  <c:v>8.6790999999999983</c:v>
                </c:pt>
                <c:pt idx="1233">
                  <c:v>9.5327200000000012</c:v>
                </c:pt>
                <c:pt idx="1234">
                  <c:v>9.6025400000000012</c:v>
                </c:pt>
                <c:pt idx="1235">
                  <c:v>8.5543000000000013</c:v>
                </c:pt>
                <c:pt idx="1236">
                  <c:v>8.601799999999999</c:v>
                </c:pt>
                <c:pt idx="1237">
                  <c:v>8.7087599999999981</c:v>
                </c:pt>
                <c:pt idx="1238">
                  <c:v>8.6012199999999996</c:v>
                </c:pt>
                <c:pt idx="1239">
                  <c:v>8.3018800000000006</c:v>
                </c:pt>
                <c:pt idx="1240">
                  <c:v>8.2050000000000018</c:v>
                </c:pt>
                <c:pt idx="1241">
                  <c:v>8.1910799999999995</c:v>
                </c:pt>
                <c:pt idx="1242">
                  <c:v>8.0663400000000003</c:v>
                </c:pt>
                <c:pt idx="1243">
                  <c:v>8.019420000000002</c:v>
                </c:pt>
                <c:pt idx="1244">
                  <c:v>8.2065400000000004</c:v>
                </c:pt>
                <c:pt idx="1245">
                  <c:v>8.5396800000000006</c:v>
                </c:pt>
                <c:pt idx="1246">
                  <c:v>8.3829399999999996</c:v>
                </c:pt>
                <c:pt idx="1247">
                  <c:v>10.343580000000001</c:v>
                </c:pt>
                <c:pt idx="1248">
                  <c:v>10.745559999999999</c:v>
                </c:pt>
                <c:pt idx="1249">
                  <c:v>10.75366</c:v>
                </c:pt>
                <c:pt idx="1250">
                  <c:v>10.67792</c:v>
                </c:pt>
                <c:pt idx="1251">
                  <c:v>10.472620000000001</c:v>
                </c:pt>
                <c:pt idx="1252">
                  <c:v>9.7628400000000006</c:v>
                </c:pt>
                <c:pt idx="1253">
                  <c:v>8.167580000000001</c:v>
                </c:pt>
                <c:pt idx="1254">
                  <c:v>8.0835600000000003</c:v>
                </c:pt>
                <c:pt idx="1255">
                  <c:v>7.950899999999999</c:v>
                </c:pt>
                <c:pt idx="1256">
                  <c:v>8.0593799999999991</c:v>
                </c:pt>
                <c:pt idx="1257">
                  <c:v>8.1178800000000013</c:v>
                </c:pt>
                <c:pt idx="1258">
                  <c:v>8.1150000000000002</c:v>
                </c:pt>
                <c:pt idx="1259">
                  <c:v>8.1906599999999994</c:v>
                </c:pt>
                <c:pt idx="1260">
                  <c:v>7.8994200000000001</c:v>
                </c:pt>
                <c:pt idx="1261">
                  <c:v>8.2069600000000023</c:v>
                </c:pt>
                <c:pt idx="1262">
                  <c:v>10.034279999999997</c:v>
                </c:pt>
                <c:pt idx="1263">
                  <c:v>9.8722999999999992</c:v>
                </c:pt>
                <c:pt idx="1264">
                  <c:v>9.7116799999999976</c:v>
                </c:pt>
                <c:pt idx="1265">
                  <c:v>8.0225200000000019</c:v>
                </c:pt>
                <c:pt idx="1266">
                  <c:v>8.0611800000000002</c:v>
                </c:pt>
                <c:pt idx="1267">
                  <c:v>8.1562200000000011</c:v>
                </c:pt>
                <c:pt idx="1268">
                  <c:v>8.1262799999999995</c:v>
                </c:pt>
                <c:pt idx="1269">
                  <c:v>7.9376999999999995</c:v>
                </c:pt>
                <c:pt idx="1270">
                  <c:v>7.65564</c:v>
                </c:pt>
                <c:pt idx="1271">
                  <c:v>7.5761400000000005</c:v>
                </c:pt>
                <c:pt idx="1272">
                  <c:v>7.5995999999999997</c:v>
                </c:pt>
                <c:pt idx="1273">
                  <c:v>7.7299199999999999</c:v>
                </c:pt>
                <c:pt idx="1274">
                  <c:v>7.694399999999999</c:v>
                </c:pt>
                <c:pt idx="1275">
                  <c:v>7.5291600000000001</c:v>
                </c:pt>
                <c:pt idx="1276">
                  <c:v>7.3395000000000001</c:v>
                </c:pt>
                <c:pt idx="1277">
                  <c:v>7.548</c:v>
                </c:pt>
                <c:pt idx="1278">
                  <c:v>7.5385600000000004</c:v>
                </c:pt>
                <c:pt idx="1279">
                  <c:v>7.30342</c:v>
                </c:pt>
                <c:pt idx="1280">
                  <c:v>7.3789400000000009</c:v>
                </c:pt>
                <c:pt idx="1281">
                  <c:v>7.5059199999999997</c:v>
                </c:pt>
                <c:pt idx="1282">
                  <c:v>7.4340800000000007</c:v>
                </c:pt>
                <c:pt idx="1283">
                  <c:v>7.4705600000000008</c:v>
                </c:pt>
                <c:pt idx="1284">
                  <c:v>7.3356200000000005</c:v>
                </c:pt>
                <c:pt idx="1285">
                  <c:v>7.2603599999999995</c:v>
                </c:pt>
                <c:pt idx="1286">
                  <c:v>7.5045999999999982</c:v>
                </c:pt>
                <c:pt idx="1287">
                  <c:v>7.7468199999999978</c:v>
                </c:pt>
                <c:pt idx="1288">
                  <c:v>9.1560200000000016</c:v>
                </c:pt>
                <c:pt idx="1289">
                  <c:v>8.1800599999999992</c:v>
                </c:pt>
                <c:pt idx="1290">
                  <c:v>8.1156000000000006</c:v>
                </c:pt>
                <c:pt idx="1291">
                  <c:v>7.9894800000000004</c:v>
                </c:pt>
                <c:pt idx="1292">
                  <c:v>7.8063999999999991</c:v>
                </c:pt>
                <c:pt idx="1293">
                  <c:v>7.9716599999999982</c:v>
                </c:pt>
                <c:pt idx="1294">
                  <c:v>7.7016600000000004</c:v>
                </c:pt>
                <c:pt idx="1295">
                  <c:v>7.660260000000001</c:v>
                </c:pt>
                <c:pt idx="1296">
                  <c:v>7.6086</c:v>
                </c:pt>
                <c:pt idx="1297">
                  <c:v>7.5572600000000003</c:v>
                </c:pt>
                <c:pt idx="1298">
                  <c:v>7.6656599999999999</c:v>
                </c:pt>
                <c:pt idx="1299">
                  <c:v>7.9713999999999992</c:v>
                </c:pt>
                <c:pt idx="1300">
                  <c:v>7.8948999999999998</c:v>
                </c:pt>
                <c:pt idx="1301">
                  <c:v>7.7262199999999988</c:v>
                </c:pt>
                <c:pt idx="1302">
                  <c:v>7.7324799999999998</c:v>
                </c:pt>
                <c:pt idx="1303">
                  <c:v>7.5369800000000007</c:v>
                </c:pt>
                <c:pt idx="1304">
                  <c:v>7.4788200000000007</c:v>
                </c:pt>
                <c:pt idx="1305">
                  <c:v>7.2461399999999996</c:v>
                </c:pt>
                <c:pt idx="1306">
                  <c:v>7.2632999999999983</c:v>
                </c:pt>
                <c:pt idx="1307">
                  <c:v>7.2201000000000004</c:v>
                </c:pt>
                <c:pt idx="1308">
                  <c:v>7.0877399999999993</c:v>
                </c:pt>
                <c:pt idx="1309">
                  <c:v>7.1926800000000002</c:v>
                </c:pt>
                <c:pt idx="1310">
                  <c:v>7.2436800000000003</c:v>
                </c:pt>
                <c:pt idx="1311">
                  <c:v>7.3983600000000003</c:v>
                </c:pt>
                <c:pt idx="1312">
                  <c:v>7.4667600000000016</c:v>
                </c:pt>
                <c:pt idx="1313">
                  <c:v>7.3862399999999981</c:v>
                </c:pt>
                <c:pt idx="1314">
                  <c:v>7.4268599999999996</c:v>
                </c:pt>
                <c:pt idx="1315">
                  <c:v>7.1694000000000004</c:v>
                </c:pt>
                <c:pt idx="1316">
                  <c:v>7.3513200000000003</c:v>
                </c:pt>
                <c:pt idx="1317">
                  <c:v>7.5737800000000011</c:v>
                </c:pt>
                <c:pt idx="1318">
                  <c:v>7.6325399999999988</c:v>
                </c:pt>
                <c:pt idx="1319">
                  <c:v>14.845440000000005</c:v>
                </c:pt>
                <c:pt idx="1320">
                  <c:v>7.9184200000000011</c:v>
                </c:pt>
                <c:pt idx="1321">
                  <c:v>9.2703199999999999</c:v>
                </c:pt>
                <c:pt idx="1322">
                  <c:v>9.4983800000000009</c:v>
                </c:pt>
                <c:pt idx="1323">
                  <c:v>11.328579999999999</c:v>
                </c:pt>
                <c:pt idx="1324">
                  <c:v>11.411220000000004</c:v>
                </c:pt>
                <c:pt idx="1325">
                  <c:v>11.669239999999999</c:v>
                </c:pt>
                <c:pt idx="1326">
                  <c:v>9.9174400000000009</c:v>
                </c:pt>
                <c:pt idx="1327">
                  <c:v>8.8129799999999996</c:v>
                </c:pt>
                <c:pt idx="1328">
                  <c:v>7.5171799999999998</c:v>
                </c:pt>
                <c:pt idx="1329">
                  <c:v>7.5012599999999976</c:v>
                </c:pt>
                <c:pt idx="1330">
                  <c:v>7.7368800000000011</c:v>
                </c:pt>
                <c:pt idx="1331">
                  <c:v>7.5977800000000002</c:v>
                </c:pt>
                <c:pt idx="1332">
                  <c:v>7.8615600000000008</c:v>
                </c:pt>
                <c:pt idx="1333">
                  <c:v>9.4048200000000008</c:v>
                </c:pt>
                <c:pt idx="1334">
                  <c:v>9.4344800000000006</c:v>
                </c:pt>
                <c:pt idx="1335">
                  <c:v>8.3991800000000012</c:v>
                </c:pt>
                <c:pt idx="1336">
                  <c:v>7.2437000000000005</c:v>
                </c:pt>
                <c:pt idx="1337">
                  <c:v>7.8021399999999987</c:v>
                </c:pt>
                <c:pt idx="1338">
                  <c:v>9.7483000000000004</c:v>
                </c:pt>
                <c:pt idx="1339">
                  <c:v>8.8596399999999988</c:v>
                </c:pt>
                <c:pt idx="1340">
                  <c:v>6.8313799999999993</c:v>
                </c:pt>
                <c:pt idx="1341">
                  <c:v>8.3532800000000016</c:v>
                </c:pt>
                <c:pt idx="1342">
                  <c:v>8.8806399999999996</c:v>
                </c:pt>
                <c:pt idx="1343">
                  <c:v>8.291680000000003</c:v>
                </c:pt>
                <c:pt idx="1344">
                  <c:v>6.9054599999999997</c:v>
                </c:pt>
                <c:pt idx="1345">
                  <c:v>6.8539999999999992</c:v>
                </c:pt>
                <c:pt idx="1346">
                  <c:v>7.5259400000000003</c:v>
                </c:pt>
                <c:pt idx="1347">
                  <c:v>8.9930000000000003</c:v>
                </c:pt>
                <c:pt idx="1348">
                  <c:v>8.5591800000000013</c:v>
                </c:pt>
                <c:pt idx="1349">
                  <c:v>5.7528400000000008</c:v>
                </c:pt>
                <c:pt idx="1350">
                  <c:v>5.4944199999999999</c:v>
                </c:pt>
                <c:pt idx="1351">
                  <c:v>6.5916399999999999</c:v>
                </c:pt>
                <c:pt idx="1352">
                  <c:v>7.947680000000001</c:v>
                </c:pt>
                <c:pt idx="1353">
                  <c:v>7.8716399999999993</c:v>
                </c:pt>
                <c:pt idx="1354">
                  <c:v>7.2884199999999995</c:v>
                </c:pt>
                <c:pt idx="1355">
                  <c:v>5.2527200000000009</c:v>
                </c:pt>
                <c:pt idx="1356">
                  <c:v>5.0939399999999999</c:v>
                </c:pt>
                <c:pt idx="1357">
                  <c:v>5.4285000000000005</c:v>
                </c:pt>
                <c:pt idx="1358">
                  <c:v>8.1216600000000003</c:v>
                </c:pt>
                <c:pt idx="1359">
                  <c:v>6.1046399999999998</c:v>
                </c:pt>
                <c:pt idx="1360">
                  <c:v>5.27658</c:v>
                </c:pt>
                <c:pt idx="1361">
                  <c:v>5.4804599999999999</c:v>
                </c:pt>
                <c:pt idx="1362">
                  <c:v>6.2527800000000004</c:v>
                </c:pt>
                <c:pt idx="1363">
                  <c:v>6.5760999999999994</c:v>
                </c:pt>
                <c:pt idx="1364">
                  <c:v>6.2735000000000012</c:v>
                </c:pt>
                <c:pt idx="1365">
                  <c:v>5.5827</c:v>
                </c:pt>
                <c:pt idx="1366">
                  <c:v>5.2953000000000001</c:v>
                </c:pt>
                <c:pt idx="1367">
                  <c:v>5.2234799999999986</c:v>
                </c:pt>
                <c:pt idx="1368">
                  <c:v>5.2705800000000007</c:v>
                </c:pt>
                <c:pt idx="1369">
                  <c:v>5.2220399999999998</c:v>
                </c:pt>
                <c:pt idx="1370">
                  <c:v>5.0926800000000005</c:v>
                </c:pt>
                <c:pt idx="1371">
                  <c:v>5.1396600000000001</c:v>
                </c:pt>
                <c:pt idx="1372">
                  <c:v>5.2135799999999994</c:v>
                </c:pt>
                <c:pt idx="1373">
                  <c:v>5.3470800000000001</c:v>
                </c:pt>
                <c:pt idx="1374">
                  <c:v>5.3835600000000001</c:v>
                </c:pt>
                <c:pt idx="1375">
                  <c:v>5.3118600000000002</c:v>
                </c:pt>
                <c:pt idx="1376">
                  <c:v>5.269140000000001</c:v>
                </c:pt>
                <c:pt idx="1377">
                  <c:v>4.7713799999999997</c:v>
                </c:pt>
                <c:pt idx="1378">
                  <c:v>4.7347799999999989</c:v>
                </c:pt>
                <c:pt idx="1379">
                  <c:v>4.6818599999999995</c:v>
                </c:pt>
                <c:pt idx="1380">
                  <c:v>4.594619999999999</c:v>
                </c:pt>
                <c:pt idx="1381">
                  <c:v>4.7149799999999997</c:v>
                </c:pt>
                <c:pt idx="1382">
                  <c:v>4.8518999999999997</c:v>
                </c:pt>
                <c:pt idx="1383">
                  <c:v>4.8539999999999992</c:v>
                </c:pt>
                <c:pt idx="1384">
                  <c:v>4.8637800000000002</c:v>
                </c:pt>
                <c:pt idx="1385">
                  <c:v>6.8566599999999998</c:v>
                </c:pt>
                <c:pt idx="1386">
                  <c:v>6.5821399999999999</c:v>
                </c:pt>
                <c:pt idx="1387">
                  <c:v>4.58934</c:v>
                </c:pt>
                <c:pt idx="1388">
                  <c:v>5.0252999999999997</c:v>
                </c:pt>
                <c:pt idx="1389">
                  <c:v>4.559940000000001</c:v>
                </c:pt>
                <c:pt idx="1390">
                  <c:v>4.4480399999999998</c:v>
                </c:pt>
                <c:pt idx="1391">
                  <c:v>4.4860199999999999</c:v>
                </c:pt>
                <c:pt idx="1392">
                  <c:v>4.5309600000000003</c:v>
                </c:pt>
                <c:pt idx="1393">
                  <c:v>4.3125599999999995</c:v>
                </c:pt>
                <c:pt idx="1394">
                  <c:v>4.2964200000000003</c:v>
                </c:pt>
                <c:pt idx="1395">
                  <c:v>4.0270200000000003</c:v>
                </c:pt>
                <c:pt idx="1396">
                  <c:v>3.9922199999999997</c:v>
                </c:pt>
                <c:pt idx="1397">
                  <c:v>3.9139199999999996</c:v>
                </c:pt>
                <c:pt idx="1398">
                  <c:v>3.87216</c:v>
                </c:pt>
                <c:pt idx="1399">
                  <c:v>3.7095599999999997</c:v>
                </c:pt>
                <c:pt idx="1400">
                  <c:v>3.63978</c:v>
                </c:pt>
                <c:pt idx="1401">
                  <c:v>3.6277800000000009</c:v>
                </c:pt>
                <c:pt idx="1402">
                  <c:v>3.60162</c:v>
                </c:pt>
                <c:pt idx="1403">
                  <c:v>3.5812200000000001</c:v>
                </c:pt>
                <c:pt idx="1404">
                  <c:v>3.6566400000000003</c:v>
                </c:pt>
                <c:pt idx="1405">
                  <c:v>3.8386199999999997</c:v>
                </c:pt>
                <c:pt idx="1406">
                  <c:v>3.8025600000000002</c:v>
                </c:pt>
                <c:pt idx="1407">
                  <c:v>3.8212200000000003</c:v>
                </c:pt>
                <c:pt idx="1408">
                  <c:v>3.86232</c:v>
                </c:pt>
                <c:pt idx="1409">
                  <c:v>3.7939799999999999</c:v>
                </c:pt>
                <c:pt idx="1410">
                  <c:v>11.10904</c:v>
                </c:pt>
                <c:pt idx="1411">
                  <c:v>12.795559999999998</c:v>
                </c:pt>
                <c:pt idx="1412">
                  <c:v>12.743360000000001</c:v>
                </c:pt>
                <c:pt idx="1413">
                  <c:v>12.830319999999999</c:v>
                </c:pt>
                <c:pt idx="1414">
                  <c:v>12.8203</c:v>
                </c:pt>
                <c:pt idx="1415">
                  <c:v>12.618779999999999</c:v>
                </c:pt>
                <c:pt idx="1416">
                  <c:v>3.8423600000000002</c:v>
                </c:pt>
                <c:pt idx="1417">
                  <c:v>3.87798</c:v>
                </c:pt>
                <c:pt idx="1418">
                  <c:v>3.8521200000000011</c:v>
                </c:pt>
                <c:pt idx="1419">
                  <c:v>3.9253800000000001</c:v>
                </c:pt>
                <c:pt idx="1420">
                  <c:v>4.0371000000000006</c:v>
                </c:pt>
                <c:pt idx="1421">
                  <c:v>4.0675799999999986</c:v>
                </c:pt>
                <c:pt idx="1422">
                  <c:v>3.8987399999999997</c:v>
                </c:pt>
                <c:pt idx="1423">
                  <c:v>3.7931400000000011</c:v>
                </c:pt>
                <c:pt idx="1424">
                  <c:v>3.66642</c:v>
                </c:pt>
                <c:pt idx="1425">
                  <c:v>4.2386400000000002</c:v>
                </c:pt>
                <c:pt idx="1426">
                  <c:v>4.4050799999999999</c:v>
                </c:pt>
                <c:pt idx="1427">
                  <c:v>5.40564</c:v>
                </c:pt>
                <c:pt idx="1428">
                  <c:v>6.7201999999999993</c:v>
                </c:pt>
                <c:pt idx="1429">
                  <c:v>3.8763999999999998</c:v>
                </c:pt>
                <c:pt idx="1430">
                  <c:v>3.8180999999999994</c:v>
                </c:pt>
                <c:pt idx="1431">
                  <c:v>3.7744199999999997</c:v>
                </c:pt>
                <c:pt idx="1432">
                  <c:v>3.52074</c:v>
                </c:pt>
                <c:pt idx="1433">
                  <c:v>3.573840000000001</c:v>
                </c:pt>
                <c:pt idx="1434">
                  <c:v>3.5022599999999997</c:v>
                </c:pt>
                <c:pt idx="1435">
                  <c:v>3.4576199999999999</c:v>
                </c:pt>
                <c:pt idx="1436">
                  <c:v>3.5501999999999998</c:v>
                </c:pt>
                <c:pt idx="1437">
                  <c:v>3.6083999999999996</c:v>
                </c:pt>
                <c:pt idx="1438">
                  <c:v>3.6765599999999994</c:v>
                </c:pt>
                <c:pt idx="1439">
                  <c:v>3.8165399999999998</c:v>
                </c:pt>
                <c:pt idx="1440">
                  <c:v>3.8165399999999998</c:v>
                </c:pt>
              </c:numCache>
            </c:numRef>
          </c:val>
          <c:smooth val="0"/>
          <c:extLst>
            <c:ext xmlns:c16="http://schemas.microsoft.com/office/drawing/2014/chart" uri="{C3380CC4-5D6E-409C-BE32-E72D297353CC}">
              <c16:uniqueId val="{00000000-F76D-8841-BD99-129902B04883}"/>
            </c:ext>
          </c:extLst>
        </c:ser>
        <c:dLbls>
          <c:showLegendKey val="0"/>
          <c:showVal val="0"/>
          <c:showCatName val="0"/>
          <c:showSerName val="0"/>
          <c:showPercent val="0"/>
          <c:showBubbleSize val="0"/>
        </c:dLbls>
        <c:smooth val="0"/>
        <c:axId val="1268245711"/>
        <c:axId val="1268247359"/>
      </c:lineChart>
      <c:dateAx>
        <c:axId val="12682457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Time of Day</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h:m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268247359"/>
        <c:crosses val="autoZero"/>
        <c:auto val="0"/>
        <c:lblOffset val="100"/>
        <c:baseTimeUnit val="days"/>
        <c:majorUnit val="60"/>
        <c:minorUnit val="60"/>
      </c:dateAx>
      <c:valAx>
        <c:axId val="1268247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Power (kW)</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68245711"/>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2199172449081"/>
          <c:y val="3.1224618799636901E-2"/>
          <c:w val="0.85351156204288692"/>
          <c:h val="0.84781963405653427"/>
        </c:manualLayout>
      </c:layout>
      <c:lineChart>
        <c:grouping val="standard"/>
        <c:varyColors val="0"/>
        <c:ser>
          <c:idx val="0"/>
          <c:order val="0"/>
          <c:spPr>
            <a:ln w="28575" cap="rnd">
              <a:solidFill>
                <a:schemeClr val="accent1"/>
              </a:solidFill>
              <a:round/>
            </a:ln>
            <a:effectLst/>
          </c:spPr>
          <c:marker>
            <c:symbol val="none"/>
          </c:marker>
          <c:cat>
            <c:numRef>
              <c:f>MISO!$A$2:$A$290</c:f>
              <c:numCache>
                <c:formatCode>h:mm:ss</c:formatCode>
                <c:ptCount val="289"/>
                <c:pt idx="0">
                  <c:v>0</c:v>
                </c:pt>
                <c:pt idx="1">
                  <c:v>3.472222222222222E-3</c:v>
                </c:pt>
                <c:pt idx="2">
                  <c:v>6.9444444444444441E-3</c:v>
                </c:pt>
                <c:pt idx="3">
                  <c:v>1.0416666666666666E-2</c:v>
                </c:pt>
                <c:pt idx="4">
                  <c:v>1.3888888888888888E-2</c:v>
                </c:pt>
                <c:pt idx="5">
                  <c:v>1.7361111111111112E-2</c:v>
                </c:pt>
                <c:pt idx="6">
                  <c:v>2.0833333333333332E-2</c:v>
                </c:pt>
                <c:pt idx="7">
                  <c:v>2.4305555555555556E-2</c:v>
                </c:pt>
                <c:pt idx="8">
                  <c:v>2.7777777777777776E-2</c:v>
                </c:pt>
                <c:pt idx="9">
                  <c:v>3.125E-2</c:v>
                </c:pt>
                <c:pt idx="10">
                  <c:v>3.4722222222222224E-2</c:v>
                </c:pt>
                <c:pt idx="11">
                  <c:v>3.8194444444444441E-2</c:v>
                </c:pt>
                <c:pt idx="12">
                  <c:v>4.1666666666666664E-2</c:v>
                </c:pt>
                <c:pt idx="13">
                  <c:v>4.5138888888888888E-2</c:v>
                </c:pt>
                <c:pt idx="14">
                  <c:v>4.8611111111111112E-2</c:v>
                </c:pt>
                <c:pt idx="15">
                  <c:v>5.2083333333333336E-2</c:v>
                </c:pt>
                <c:pt idx="16">
                  <c:v>5.5555555555555552E-2</c:v>
                </c:pt>
                <c:pt idx="17">
                  <c:v>5.9027777777777783E-2</c:v>
                </c:pt>
                <c:pt idx="18">
                  <c:v>6.25E-2</c:v>
                </c:pt>
                <c:pt idx="19">
                  <c:v>6.5972222222222224E-2</c:v>
                </c:pt>
                <c:pt idx="20">
                  <c:v>6.9444444444444434E-2</c:v>
                </c:pt>
                <c:pt idx="21">
                  <c:v>7.2916666666666671E-2</c:v>
                </c:pt>
                <c:pt idx="22">
                  <c:v>7.6388888888888895E-2</c:v>
                </c:pt>
                <c:pt idx="23">
                  <c:v>7.9861111111111105E-2</c:v>
                </c:pt>
                <c:pt idx="24">
                  <c:v>8.3333333333333329E-2</c:v>
                </c:pt>
                <c:pt idx="25">
                  <c:v>8.6805555555555566E-2</c:v>
                </c:pt>
                <c:pt idx="26">
                  <c:v>9.0277777777777776E-2</c:v>
                </c:pt>
                <c:pt idx="27">
                  <c:v>9.375E-2</c:v>
                </c:pt>
                <c:pt idx="28">
                  <c:v>9.7222222222222224E-2</c:v>
                </c:pt>
                <c:pt idx="29">
                  <c:v>0.10069444444444443</c:v>
                </c:pt>
                <c:pt idx="30">
                  <c:v>0.10416666666666667</c:v>
                </c:pt>
                <c:pt idx="31">
                  <c:v>0.1076388888888889</c:v>
                </c:pt>
                <c:pt idx="32">
                  <c:v>0.1111111111111111</c:v>
                </c:pt>
                <c:pt idx="33">
                  <c:v>0.11458333333333333</c:v>
                </c:pt>
                <c:pt idx="34">
                  <c:v>0.11805555555555557</c:v>
                </c:pt>
                <c:pt idx="35">
                  <c:v>0.12152777777777778</c:v>
                </c:pt>
                <c:pt idx="36">
                  <c:v>0.125</c:v>
                </c:pt>
                <c:pt idx="37">
                  <c:v>0.12847222222222224</c:v>
                </c:pt>
                <c:pt idx="38">
                  <c:v>0.13194444444444445</c:v>
                </c:pt>
                <c:pt idx="39">
                  <c:v>0.13541666666666666</c:v>
                </c:pt>
                <c:pt idx="40">
                  <c:v>0.1388888888888889</c:v>
                </c:pt>
                <c:pt idx="41">
                  <c:v>0.1423611111111111</c:v>
                </c:pt>
                <c:pt idx="42">
                  <c:v>0.14583333333333334</c:v>
                </c:pt>
                <c:pt idx="43">
                  <c:v>0.14930555555555555</c:v>
                </c:pt>
                <c:pt idx="44">
                  <c:v>0.15277777777777776</c:v>
                </c:pt>
                <c:pt idx="45">
                  <c:v>0.15625</c:v>
                </c:pt>
                <c:pt idx="46">
                  <c:v>0.15972222222222224</c:v>
                </c:pt>
                <c:pt idx="47">
                  <c:v>0.16319444444444445</c:v>
                </c:pt>
                <c:pt idx="48">
                  <c:v>0.16666666666666666</c:v>
                </c:pt>
                <c:pt idx="49">
                  <c:v>0.17013888888888887</c:v>
                </c:pt>
                <c:pt idx="50">
                  <c:v>0.17361111111111113</c:v>
                </c:pt>
                <c:pt idx="51">
                  <c:v>0.17708333333333334</c:v>
                </c:pt>
                <c:pt idx="52">
                  <c:v>0.18055555555555555</c:v>
                </c:pt>
                <c:pt idx="53">
                  <c:v>0.18402777777777779</c:v>
                </c:pt>
                <c:pt idx="54">
                  <c:v>0.1875</c:v>
                </c:pt>
                <c:pt idx="55">
                  <c:v>0.19097222222222221</c:v>
                </c:pt>
                <c:pt idx="56">
                  <c:v>0.19444444444444445</c:v>
                </c:pt>
                <c:pt idx="57">
                  <c:v>0.19791666666666666</c:v>
                </c:pt>
                <c:pt idx="58">
                  <c:v>0.20138888888888887</c:v>
                </c:pt>
                <c:pt idx="59">
                  <c:v>0.20486111111111113</c:v>
                </c:pt>
                <c:pt idx="60">
                  <c:v>0.20833333333333334</c:v>
                </c:pt>
                <c:pt idx="61">
                  <c:v>0.21180555555555555</c:v>
                </c:pt>
                <c:pt idx="62">
                  <c:v>0.21527777777777779</c:v>
                </c:pt>
                <c:pt idx="63">
                  <c:v>0.21875</c:v>
                </c:pt>
                <c:pt idx="64">
                  <c:v>0.22222222222222221</c:v>
                </c:pt>
                <c:pt idx="65">
                  <c:v>0.22569444444444445</c:v>
                </c:pt>
                <c:pt idx="66">
                  <c:v>0.22916666666666666</c:v>
                </c:pt>
                <c:pt idx="67">
                  <c:v>0.23263888888888887</c:v>
                </c:pt>
                <c:pt idx="68">
                  <c:v>0.23611111111111113</c:v>
                </c:pt>
                <c:pt idx="69">
                  <c:v>0.23958333333333334</c:v>
                </c:pt>
                <c:pt idx="70">
                  <c:v>0.24305555555555555</c:v>
                </c:pt>
                <c:pt idx="71">
                  <c:v>0.24652777777777779</c:v>
                </c:pt>
                <c:pt idx="72">
                  <c:v>0.25</c:v>
                </c:pt>
                <c:pt idx="73">
                  <c:v>0.25347222222222221</c:v>
                </c:pt>
                <c:pt idx="74">
                  <c:v>0.25694444444444448</c:v>
                </c:pt>
                <c:pt idx="75">
                  <c:v>0.26041666666666669</c:v>
                </c:pt>
                <c:pt idx="76">
                  <c:v>0.2638888888888889</c:v>
                </c:pt>
                <c:pt idx="77">
                  <c:v>0.2673611111111111</c:v>
                </c:pt>
                <c:pt idx="78">
                  <c:v>0.27083333333333331</c:v>
                </c:pt>
                <c:pt idx="79">
                  <c:v>0.27430555555555552</c:v>
                </c:pt>
                <c:pt idx="80">
                  <c:v>0.27777777777777779</c:v>
                </c:pt>
                <c:pt idx="81">
                  <c:v>0.28125</c:v>
                </c:pt>
                <c:pt idx="82">
                  <c:v>0.28472222222222221</c:v>
                </c:pt>
                <c:pt idx="83">
                  <c:v>0.28819444444444448</c:v>
                </c:pt>
                <c:pt idx="84">
                  <c:v>0.29166666666666669</c:v>
                </c:pt>
                <c:pt idx="85">
                  <c:v>0.2951388888888889</c:v>
                </c:pt>
                <c:pt idx="86">
                  <c:v>0.2986111111111111</c:v>
                </c:pt>
                <c:pt idx="87">
                  <c:v>0.30208333333333331</c:v>
                </c:pt>
                <c:pt idx="88">
                  <c:v>0.30555555555555552</c:v>
                </c:pt>
                <c:pt idx="89">
                  <c:v>0.30902777777777779</c:v>
                </c:pt>
                <c:pt idx="90">
                  <c:v>0.3125</c:v>
                </c:pt>
                <c:pt idx="91">
                  <c:v>0.31597222222222221</c:v>
                </c:pt>
                <c:pt idx="92">
                  <c:v>0.31944444444444448</c:v>
                </c:pt>
                <c:pt idx="93">
                  <c:v>0.32291666666666669</c:v>
                </c:pt>
                <c:pt idx="94">
                  <c:v>0.3263888888888889</c:v>
                </c:pt>
                <c:pt idx="95">
                  <c:v>0.3298611111111111</c:v>
                </c:pt>
                <c:pt idx="96">
                  <c:v>0.33333333333333331</c:v>
                </c:pt>
                <c:pt idx="97">
                  <c:v>0.33680555555555558</c:v>
                </c:pt>
                <c:pt idx="98">
                  <c:v>0.34027777777777773</c:v>
                </c:pt>
                <c:pt idx="99">
                  <c:v>0.34375</c:v>
                </c:pt>
                <c:pt idx="100">
                  <c:v>0.34722222222222227</c:v>
                </c:pt>
                <c:pt idx="101">
                  <c:v>0.35069444444444442</c:v>
                </c:pt>
                <c:pt idx="102">
                  <c:v>0.35416666666666669</c:v>
                </c:pt>
                <c:pt idx="103">
                  <c:v>0.3576388888888889</c:v>
                </c:pt>
                <c:pt idx="104">
                  <c:v>0.3611111111111111</c:v>
                </c:pt>
                <c:pt idx="105">
                  <c:v>0.36458333333333331</c:v>
                </c:pt>
                <c:pt idx="106">
                  <c:v>0.36805555555555558</c:v>
                </c:pt>
                <c:pt idx="107">
                  <c:v>0.37152777777777773</c:v>
                </c:pt>
                <c:pt idx="108">
                  <c:v>0.375</c:v>
                </c:pt>
                <c:pt idx="109">
                  <c:v>0.37847222222222227</c:v>
                </c:pt>
                <c:pt idx="110">
                  <c:v>0.38194444444444442</c:v>
                </c:pt>
                <c:pt idx="111">
                  <c:v>0.38541666666666669</c:v>
                </c:pt>
                <c:pt idx="112">
                  <c:v>0.3888888888888889</c:v>
                </c:pt>
                <c:pt idx="113">
                  <c:v>0.3923611111111111</c:v>
                </c:pt>
                <c:pt idx="114">
                  <c:v>0.39583333333333331</c:v>
                </c:pt>
                <c:pt idx="115">
                  <c:v>0.39930555555555558</c:v>
                </c:pt>
                <c:pt idx="116">
                  <c:v>0.40277777777777773</c:v>
                </c:pt>
                <c:pt idx="117">
                  <c:v>0.40625</c:v>
                </c:pt>
                <c:pt idx="118">
                  <c:v>0.40972222222222227</c:v>
                </c:pt>
                <c:pt idx="119">
                  <c:v>0.41319444444444442</c:v>
                </c:pt>
                <c:pt idx="120">
                  <c:v>0.41666666666666669</c:v>
                </c:pt>
                <c:pt idx="121">
                  <c:v>0.4201388888888889</c:v>
                </c:pt>
                <c:pt idx="122">
                  <c:v>0.4236111111111111</c:v>
                </c:pt>
                <c:pt idx="123">
                  <c:v>0.42708333333333331</c:v>
                </c:pt>
                <c:pt idx="124">
                  <c:v>0.43055555555555558</c:v>
                </c:pt>
                <c:pt idx="125">
                  <c:v>0.43402777777777773</c:v>
                </c:pt>
                <c:pt idx="126">
                  <c:v>0.4375</c:v>
                </c:pt>
                <c:pt idx="127">
                  <c:v>0.44097222222222227</c:v>
                </c:pt>
                <c:pt idx="128">
                  <c:v>0.44444444444444442</c:v>
                </c:pt>
                <c:pt idx="129">
                  <c:v>0.44791666666666669</c:v>
                </c:pt>
                <c:pt idx="130">
                  <c:v>0.4513888888888889</c:v>
                </c:pt>
                <c:pt idx="131">
                  <c:v>0.4548611111111111</c:v>
                </c:pt>
                <c:pt idx="132">
                  <c:v>0.45833333333333331</c:v>
                </c:pt>
                <c:pt idx="133">
                  <c:v>0.46180555555555558</c:v>
                </c:pt>
                <c:pt idx="134">
                  <c:v>0.46527777777777773</c:v>
                </c:pt>
                <c:pt idx="135">
                  <c:v>0.46875</c:v>
                </c:pt>
                <c:pt idx="136">
                  <c:v>0.47222222222222227</c:v>
                </c:pt>
                <c:pt idx="137">
                  <c:v>0.47569444444444442</c:v>
                </c:pt>
                <c:pt idx="138">
                  <c:v>0.47916666666666669</c:v>
                </c:pt>
                <c:pt idx="139">
                  <c:v>0.4826388888888889</c:v>
                </c:pt>
                <c:pt idx="140">
                  <c:v>0.4861111111111111</c:v>
                </c:pt>
                <c:pt idx="141">
                  <c:v>0.48958333333333331</c:v>
                </c:pt>
                <c:pt idx="142">
                  <c:v>0.49305555555555558</c:v>
                </c:pt>
                <c:pt idx="143">
                  <c:v>0.49652777777777773</c:v>
                </c:pt>
                <c:pt idx="144">
                  <c:v>0.5</c:v>
                </c:pt>
                <c:pt idx="145">
                  <c:v>0.50347222222222221</c:v>
                </c:pt>
                <c:pt idx="146">
                  <c:v>0.50694444444444442</c:v>
                </c:pt>
                <c:pt idx="147">
                  <c:v>0.51041666666666663</c:v>
                </c:pt>
                <c:pt idx="148">
                  <c:v>0.51388888888888895</c:v>
                </c:pt>
                <c:pt idx="149">
                  <c:v>0.51736111111111105</c:v>
                </c:pt>
                <c:pt idx="150">
                  <c:v>0.52083333333333337</c:v>
                </c:pt>
                <c:pt idx="151">
                  <c:v>0.52430555555555558</c:v>
                </c:pt>
                <c:pt idx="152">
                  <c:v>0.52777777777777779</c:v>
                </c:pt>
                <c:pt idx="153">
                  <c:v>0.53125</c:v>
                </c:pt>
                <c:pt idx="154">
                  <c:v>0.53472222222222221</c:v>
                </c:pt>
                <c:pt idx="155">
                  <c:v>0.53819444444444442</c:v>
                </c:pt>
                <c:pt idx="156">
                  <c:v>0.54166666666666663</c:v>
                </c:pt>
                <c:pt idx="157">
                  <c:v>0.54513888888888895</c:v>
                </c:pt>
                <c:pt idx="158">
                  <c:v>0.54861111111111105</c:v>
                </c:pt>
                <c:pt idx="159">
                  <c:v>0.55208333333333337</c:v>
                </c:pt>
                <c:pt idx="160">
                  <c:v>0.55555555555555558</c:v>
                </c:pt>
                <c:pt idx="161">
                  <c:v>0.55902777777777779</c:v>
                </c:pt>
                <c:pt idx="162">
                  <c:v>0.5625</c:v>
                </c:pt>
                <c:pt idx="163">
                  <c:v>0.56597222222222221</c:v>
                </c:pt>
                <c:pt idx="164">
                  <c:v>0.56944444444444442</c:v>
                </c:pt>
                <c:pt idx="165">
                  <c:v>0.57291666666666663</c:v>
                </c:pt>
                <c:pt idx="166">
                  <c:v>0.57638888888888895</c:v>
                </c:pt>
                <c:pt idx="167">
                  <c:v>0.57986111111111105</c:v>
                </c:pt>
                <c:pt idx="168">
                  <c:v>0.58333333333333337</c:v>
                </c:pt>
                <c:pt idx="169">
                  <c:v>0.58680555555555558</c:v>
                </c:pt>
                <c:pt idx="170">
                  <c:v>0.59027777777777779</c:v>
                </c:pt>
                <c:pt idx="171">
                  <c:v>0.59375</c:v>
                </c:pt>
                <c:pt idx="172">
                  <c:v>0.59722222222222221</c:v>
                </c:pt>
                <c:pt idx="173">
                  <c:v>0.60069444444444442</c:v>
                </c:pt>
                <c:pt idx="174">
                  <c:v>0.60416666666666663</c:v>
                </c:pt>
                <c:pt idx="175">
                  <c:v>0.60763888888888895</c:v>
                </c:pt>
                <c:pt idx="176">
                  <c:v>0.61111111111111105</c:v>
                </c:pt>
                <c:pt idx="177">
                  <c:v>0.61458333333333337</c:v>
                </c:pt>
                <c:pt idx="178">
                  <c:v>0.61805555555555558</c:v>
                </c:pt>
                <c:pt idx="179">
                  <c:v>0.62152777777777779</c:v>
                </c:pt>
                <c:pt idx="180">
                  <c:v>0.625</c:v>
                </c:pt>
                <c:pt idx="181">
                  <c:v>0.62847222222222221</c:v>
                </c:pt>
                <c:pt idx="182">
                  <c:v>0.63194444444444442</c:v>
                </c:pt>
                <c:pt idx="183">
                  <c:v>0.63541666666666663</c:v>
                </c:pt>
                <c:pt idx="184">
                  <c:v>0.63888888888888895</c:v>
                </c:pt>
                <c:pt idx="185">
                  <c:v>0.64236111111111105</c:v>
                </c:pt>
                <c:pt idx="186">
                  <c:v>0.64583333333333337</c:v>
                </c:pt>
                <c:pt idx="187">
                  <c:v>0.64930555555555558</c:v>
                </c:pt>
                <c:pt idx="188">
                  <c:v>0.65277777777777779</c:v>
                </c:pt>
                <c:pt idx="189">
                  <c:v>0.65625</c:v>
                </c:pt>
                <c:pt idx="190">
                  <c:v>0.65972222222222221</c:v>
                </c:pt>
                <c:pt idx="191">
                  <c:v>0.66319444444444442</c:v>
                </c:pt>
                <c:pt idx="192">
                  <c:v>0.66666666666666663</c:v>
                </c:pt>
                <c:pt idx="193">
                  <c:v>0.67013888888888884</c:v>
                </c:pt>
                <c:pt idx="194">
                  <c:v>0.67361111111111116</c:v>
                </c:pt>
                <c:pt idx="195">
                  <c:v>0.67708333333333337</c:v>
                </c:pt>
                <c:pt idx="196">
                  <c:v>0.68055555555555547</c:v>
                </c:pt>
                <c:pt idx="197">
                  <c:v>0.68402777777777779</c:v>
                </c:pt>
                <c:pt idx="198">
                  <c:v>0.6875</c:v>
                </c:pt>
                <c:pt idx="199">
                  <c:v>0.69097222222222221</c:v>
                </c:pt>
                <c:pt idx="200">
                  <c:v>0.69444444444444453</c:v>
                </c:pt>
                <c:pt idx="201">
                  <c:v>0.69791666666666663</c:v>
                </c:pt>
                <c:pt idx="202">
                  <c:v>0.70138888888888884</c:v>
                </c:pt>
                <c:pt idx="203">
                  <c:v>0.70486111111111116</c:v>
                </c:pt>
                <c:pt idx="204">
                  <c:v>0.70833333333333337</c:v>
                </c:pt>
                <c:pt idx="205">
                  <c:v>0.71180555555555547</c:v>
                </c:pt>
                <c:pt idx="206">
                  <c:v>0.71527777777777779</c:v>
                </c:pt>
                <c:pt idx="207">
                  <c:v>0.71875</c:v>
                </c:pt>
                <c:pt idx="208">
                  <c:v>0.72222222222222221</c:v>
                </c:pt>
                <c:pt idx="209">
                  <c:v>0.72569444444444453</c:v>
                </c:pt>
                <c:pt idx="210">
                  <c:v>0.72916666666666663</c:v>
                </c:pt>
                <c:pt idx="211">
                  <c:v>0.73263888888888884</c:v>
                </c:pt>
                <c:pt idx="212">
                  <c:v>0.73611111111111116</c:v>
                </c:pt>
                <c:pt idx="213">
                  <c:v>0.73958333333333337</c:v>
                </c:pt>
                <c:pt idx="214">
                  <c:v>0.74305555555555547</c:v>
                </c:pt>
                <c:pt idx="215">
                  <c:v>0.74652777777777779</c:v>
                </c:pt>
                <c:pt idx="216">
                  <c:v>0.75</c:v>
                </c:pt>
                <c:pt idx="217">
                  <c:v>0.75347222222222221</c:v>
                </c:pt>
                <c:pt idx="218">
                  <c:v>0.75694444444444453</c:v>
                </c:pt>
                <c:pt idx="219">
                  <c:v>0.76041666666666663</c:v>
                </c:pt>
                <c:pt idx="220">
                  <c:v>0.76388888888888884</c:v>
                </c:pt>
                <c:pt idx="221">
                  <c:v>0.76736111111111116</c:v>
                </c:pt>
                <c:pt idx="222">
                  <c:v>0.77083333333333337</c:v>
                </c:pt>
                <c:pt idx="223">
                  <c:v>0.77430555555555547</c:v>
                </c:pt>
                <c:pt idx="224">
                  <c:v>0.77777777777777779</c:v>
                </c:pt>
                <c:pt idx="225">
                  <c:v>0.78125</c:v>
                </c:pt>
                <c:pt idx="226">
                  <c:v>0.78472222222222221</c:v>
                </c:pt>
                <c:pt idx="227">
                  <c:v>0.78819444444444453</c:v>
                </c:pt>
                <c:pt idx="228">
                  <c:v>0.79166666666666663</c:v>
                </c:pt>
                <c:pt idx="229">
                  <c:v>0.79513888888888884</c:v>
                </c:pt>
                <c:pt idx="230">
                  <c:v>0.79861111111111116</c:v>
                </c:pt>
                <c:pt idx="231">
                  <c:v>0.80208333333333337</c:v>
                </c:pt>
                <c:pt idx="232">
                  <c:v>0.80555555555555547</c:v>
                </c:pt>
                <c:pt idx="233">
                  <c:v>0.80902777777777779</c:v>
                </c:pt>
                <c:pt idx="234">
                  <c:v>0.8125</c:v>
                </c:pt>
                <c:pt idx="235">
                  <c:v>0.81597222222222221</c:v>
                </c:pt>
                <c:pt idx="236">
                  <c:v>0.81944444444444453</c:v>
                </c:pt>
                <c:pt idx="237">
                  <c:v>0.82291666666666663</c:v>
                </c:pt>
                <c:pt idx="238">
                  <c:v>0.82638888888888884</c:v>
                </c:pt>
                <c:pt idx="239">
                  <c:v>0.82986111111111116</c:v>
                </c:pt>
                <c:pt idx="240">
                  <c:v>0.83333333333333337</c:v>
                </c:pt>
                <c:pt idx="241">
                  <c:v>0.83680555555555547</c:v>
                </c:pt>
                <c:pt idx="242">
                  <c:v>0.84027777777777779</c:v>
                </c:pt>
                <c:pt idx="243">
                  <c:v>0.84375</c:v>
                </c:pt>
                <c:pt idx="244">
                  <c:v>0.84722222222222221</c:v>
                </c:pt>
                <c:pt idx="245">
                  <c:v>0.85069444444444453</c:v>
                </c:pt>
                <c:pt idx="246">
                  <c:v>0.85416666666666663</c:v>
                </c:pt>
                <c:pt idx="247">
                  <c:v>0.85763888888888884</c:v>
                </c:pt>
                <c:pt idx="248">
                  <c:v>0.86111111111111116</c:v>
                </c:pt>
                <c:pt idx="249">
                  <c:v>0.86458333333333337</c:v>
                </c:pt>
                <c:pt idx="250">
                  <c:v>0.86805555555555547</c:v>
                </c:pt>
                <c:pt idx="251">
                  <c:v>0.87152777777777779</c:v>
                </c:pt>
                <c:pt idx="252">
                  <c:v>0.875</c:v>
                </c:pt>
                <c:pt idx="253">
                  <c:v>0.87847222222222221</c:v>
                </c:pt>
                <c:pt idx="254">
                  <c:v>0.88194444444444453</c:v>
                </c:pt>
                <c:pt idx="255">
                  <c:v>0.88541666666666663</c:v>
                </c:pt>
                <c:pt idx="256">
                  <c:v>0.88888888888888884</c:v>
                </c:pt>
                <c:pt idx="257">
                  <c:v>0.89236111111111116</c:v>
                </c:pt>
                <c:pt idx="258">
                  <c:v>0.89583333333333337</c:v>
                </c:pt>
                <c:pt idx="259">
                  <c:v>0.89930555555555547</c:v>
                </c:pt>
                <c:pt idx="260">
                  <c:v>0.90277777777777779</c:v>
                </c:pt>
                <c:pt idx="261">
                  <c:v>0.90625</c:v>
                </c:pt>
                <c:pt idx="262">
                  <c:v>0.90972222222222221</c:v>
                </c:pt>
                <c:pt idx="263">
                  <c:v>0.91319444444444453</c:v>
                </c:pt>
                <c:pt idx="264">
                  <c:v>0.91666666666666663</c:v>
                </c:pt>
                <c:pt idx="265">
                  <c:v>0.92013888888888884</c:v>
                </c:pt>
                <c:pt idx="266">
                  <c:v>0.92361111111111116</c:v>
                </c:pt>
                <c:pt idx="267">
                  <c:v>0.92708333333333337</c:v>
                </c:pt>
                <c:pt idx="268">
                  <c:v>0.93055555555555547</c:v>
                </c:pt>
                <c:pt idx="269">
                  <c:v>0.93402777777777779</c:v>
                </c:pt>
                <c:pt idx="270">
                  <c:v>0.9375</c:v>
                </c:pt>
                <c:pt idx="271">
                  <c:v>0.94097222222222221</c:v>
                </c:pt>
                <c:pt idx="272">
                  <c:v>0.94444444444444453</c:v>
                </c:pt>
                <c:pt idx="273">
                  <c:v>0.94791666666666663</c:v>
                </c:pt>
                <c:pt idx="274">
                  <c:v>0.95138888888888884</c:v>
                </c:pt>
                <c:pt idx="275">
                  <c:v>0.95486111111111116</c:v>
                </c:pt>
                <c:pt idx="276">
                  <c:v>0.95833333333333337</c:v>
                </c:pt>
                <c:pt idx="277">
                  <c:v>0.96180555555555547</c:v>
                </c:pt>
                <c:pt idx="278">
                  <c:v>0.96527777777777779</c:v>
                </c:pt>
                <c:pt idx="279">
                  <c:v>0.96875</c:v>
                </c:pt>
                <c:pt idx="280">
                  <c:v>0.97222222222222221</c:v>
                </c:pt>
                <c:pt idx="281">
                  <c:v>0.97569444444444453</c:v>
                </c:pt>
                <c:pt idx="282">
                  <c:v>0.97916666666666663</c:v>
                </c:pt>
                <c:pt idx="283">
                  <c:v>0.98263888888888884</c:v>
                </c:pt>
                <c:pt idx="284">
                  <c:v>0.98611111111111116</c:v>
                </c:pt>
                <c:pt idx="285">
                  <c:v>0.98958333333333337</c:v>
                </c:pt>
                <c:pt idx="286">
                  <c:v>0.99305555555555547</c:v>
                </c:pt>
                <c:pt idx="287">
                  <c:v>0.99652777777777779</c:v>
                </c:pt>
                <c:pt idx="288">
                  <c:v>0</c:v>
                </c:pt>
              </c:numCache>
            </c:numRef>
          </c:cat>
          <c:val>
            <c:numRef>
              <c:f>MISO!$B$2:$B$290</c:f>
              <c:numCache>
                <c:formatCode>General</c:formatCode>
                <c:ptCount val="289"/>
                <c:pt idx="0">
                  <c:v>74780</c:v>
                </c:pt>
                <c:pt idx="1">
                  <c:v>74370</c:v>
                </c:pt>
                <c:pt idx="2">
                  <c:v>73981</c:v>
                </c:pt>
                <c:pt idx="3">
                  <c:v>73782</c:v>
                </c:pt>
                <c:pt idx="4">
                  <c:v>73528</c:v>
                </c:pt>
                <c:pt idx="5">
                  <c:v>73134</c:v>
                </c:pt>
                <c:pt idx="6">
                  <c:v>72803</c:v>
                </c:pt>
                <c:pt idx="7">
                  <c:v>72292</c:v>
                </c:pt>
                <c:pt idx="8">
                  <c:v>71781</c:v>
                </c:pt>
                <c:pt idx="9">
                  <c:v>71714</c:v>
                </c:pt>
                <c:pt idx="10">
                  <c:v>71623</c:v>
                </c:pt>
                <c:pt idx="11">
                  <c:v>71284</c:v>
                </c:pt>
                <c:pt idx="12">
                  <c:v>70985</c:v>
                </c:pt>
                <c:pt idx="13">
                  <c:v>70692</c:v>
                </c:pt>
                <c:pt idx="14">
                  <c:v>70514</c:v>
                </c:pt>
                <c:pt idx="15">
                  <c:v>70246</c:v>
                </c:pt>
                <c:pt idx="16">
                  <c:v>70103</c:v>
                </c:pt>
                <c:pt idx="17">
                  <c:v>69806</c:v>
                </c:pt>
                <c:pt idx="18">
                  <c:v>69634</c:v>
                </c:pt>
                <c:pt idx="19">
                  <c:v>69459</c:v>
                </c:pt>
                <c:pt idx="20">
                  <c:v>69185</c:v>
                </c:pt>
                <c:pt idx="21">
                  <c:v>68730</c:v>
                </c:pt>
                <c:pt idx="22">
                  <c:v>68624</c:v>
                </c:pt>
                <c:pt idx="23">
                  <c:v>68200</c:v>
                </c:pt>
                <c:pt idx="24">
                  <c:v>68020</c:v>
                </c:pt>
                <c:pt idx="25">
                  <c:v>67839</c:v>
                </c:pt>
                <c:pt idx="26">
                  <c:v>67803</c:v>
                </c:pt>
                <c:pt idx="27">
                  <c:v>67983</c:v>
                </c:pt>
                <c:pt idx="28">
                  <c:v>67894</c:v>
                </c:pt>
                <c:pt idx="29">
                  <c:v>67712</c:v>
                </c:pt>
                <c:pt idx="30">
                  <c:v>67308</c:v>
                </c:pt>
                <c:pt idx="31">
                  <c:v>66888</c:v>
                </c:pt>
                <c:pt idx="32">
                  <c:v>66978</c:v>
                </c:pt>
                <c:pt idx="33">
                  <c:v>66807</c:v>
                </c:pt>
                <c:pt idx="34">
                  <c:v>66625</c:v>
                </c:pt>
                <c:pt idx="35">
                  <c:v>66574</c:v>
                </c:pt>
                <c:pt idx="36">
                  <c:v>66545</c:v>
                </c:pt>
                <c:pt idx="37">
                  <c:v>66586</c:v>
                </c:pt>
                <c:pt idx="38">
                  <c:v>66504</c:v>
                </c:pt>
                <c:pt idx="39">
                  <c:v>66535</c:v>
                </c:pt>
                <c:pt idx="40">
                  <c:v>66354</c:v>
                </c:pt>
                <c:pt idx="41">
                  <c:v>66265</c:v>
                </c:pt>
                <c:pt idx="42">
                  <c:v>66264</c:v>
                </c:pt>
                <c:pt idx="43">
                  <c:v>66380</c:v>
                </c:pt>
                <c:pt idx="44">
                  <c:v>66368</c:v>
                </c:pt>
                <c:pt idx="45">
                  <c:v>66293</c:v>
                </c:pt>
                <c:pt idx="46">
                  <c:v>66124</c:v>
                </c:pt>
                <c:pt idx="47">
                  <c:v>66187</c:v>
                </c:pt>
                <c:pt idx="48">
                  <c:v>66102</c:v>
                </c:pt>
                <c:pt idx="49">
                  <c:v>66265</c:v>
                </c:pt>
                <c:pt idx="50">
                  <c:v>66605</c:v>
                </c:pt>
                <c:pt idx="51">
                  <c:v>66957</c:v>
                </c:pt>
                <c:pt idx="52">
                  <c:v>66890</c:v>
                </c:pt>
                <c:pt idx="53">
                  <c:v>66801</c:v>
                </c:pt>
                <c:pt idx="54">
                  <c:v>66901</c:v>
                </c:pt>
                <c:pt idx="55">
                  <c:v>66796</c:v>
                </c:pt>
                <c:pt idx="56">
                  <c:v>66958</c:v>
                </c:pt>
                <c:pt idx="57">
                  <c:v>67125</c:v>
                </c:pt>
                <c:pt idx="58">
                  <c:v>67292</c:v>
                </c:pt>
                <c:pt idx="59">
                  <c:v>67427</c:v>
                </c:pt>
                <c:pt idx="60">
                  <c:v>67529</c:v>
                </c:pt>
                <c:pt idx="61">
                  <c:v>67968</c:v>
                </c:pt>
                <c:pt idx="62">
                  <c:v>68351</c:v>
                </c:pt>
                <c:pt idx="63">
                  <c:v>68910</c:v>
                </c:pt>
                <c:pt idx="64">
                  <c:v>69160</c:v>
                </c:pt>
                <c:pt idx="65">
                  <c:v>69266</c:v>
                </c:pt>
                <c:pt idx="66">
                  <c:v>69361</c:v>
                </c:pt>
                <c:pt idx="67">
                  <c:v>69562</c:v>
                </c:pt>
                <c:pt idx="68">
                  <c:v>69930</c:v>
                </c:pt>
                <c:pt idx="69">
                  <c:v>70115</c:v>
                </c:pt>
                <c:pt idx="70">
                  <c:v>70163</c:v>
                </c:pt>
                <c:pt idx="71">
                  <c:v>70371</c:v>
                </c:pt>
                <c:pt idx="72">
                  <c:v>70522</c:v>
                </c:pt>
                <c:pt idx="73">
                  <c:v>71068</c:v>
                </c:pt>
                <c:pt idx="74">
                  <c:v>71628</c:v>
                </c:pt>
                <c:pt idx="75">
                  <c:v>72039</c:v>
                </c:pt>
                <c:pt idx="76">
                  <c:v>72126</c:v>
                </c:pt>
                <c:pt idx="77">
                  <c:v>72285</c:v>
                </c:pt>
                <c:pt idx="78">
                  <c:v>72495</c:v>
                </c:pt>
                <c:pt idx="79">
                  <c:v>72653</c:v>
                </c:pt>
                <c:pt idx="80">
                  <c:v>72767</c:v>
                </c:pt>
                <c:pt idx="81">
                  <c:v>73133</c:v>
                </c:pt>
                <c:pt idx="82">
                  <c:v>73298</c:v>
                </c:pt>
                <c:pt idx="83">
                  <c:v>73553</c:v>
                </c:pt>
                <c:pt idx="84">
                  <c:v>73820</c:v>
                </c:pt>
                <c:pt idx="85">
                  <c:v>74283</c:v>
                </c:pt>
                <c:pt idx="86">
                  <c:v>74613</c:v>
                </c:pt>
                <c:pt idx="87">
                  <c:v>74710</c:v>
                </c:pt>
                <c:pt idx="88">
                  <c:v>75169</c:v>
                </c:pt>
                <c:pt idx="89">
                  <c:v>75700</c:v>
                </c:pt>
                <c:pt idx="90">
                  <c:v>76022</c:v>
                </c:pt>
                <c:pt idx="91">
                  <c:v>76236</c:v>
                </c:pt>
                <c:pt idx="92">
                  <c:v>76664</c:v>
                </c:pt>
                <c:pt idx="93">
                  <c:v>76958</c:v>
                </c:pt>
                <c:pt idx="94">
                  <c:v>76890</c:v>
                </c:pt>
                <c:pt idx="95">
                  <c:v>77264</c:v>
                </c:pt>
                <c:pt idx="96">
                  <c:v>77746</c:v>
                </c:pt>
                <c:pt idx="97">
                  <c:v>78316</c:v>
                </c:pt>
                <c:pt idx="98">
                  <c:v>78626</c:v>
                </c:pt>
                <c:pt idx="99">
                  <c:v>78999</c:v>
                </c:pt>
                <c:pt idx="100">
                  <c:v>79350</c:v>
                </c:pt>
                <c:pt idx="101">
                  <c:v>79956</c:v>
                </c:pt>
                <c:pt idx="102">
                  <c:v>80334</c:v>
                </c:pt>
                <c:pt idx="103">
                  <c:v>80687</c:v>
                </c:pt>
                <c:pt idx="104">
                  <c:v>81108</c:v>
                </c:pt>
                <c:pt idx="105">
                  <c:v>81313</c:v>
                </c:pt>
                <c:pt idx="106">
                  <c:v>81610</c:v>
                </c:pt>
                <c:pt idx="107">
                  <c:v>82046</c:v>
                </c:pt>
                <c:pt idx="108">
                  <c:v>82226</c:v>
                </c:pt>
                <c:pt idx="109">
                  <c:v>82771</c:v>
                </c:pt>
                <c:pt idx="110">
                  <c:v>83403</c:v>
                </c:pt>
                <c:pt idx="111">
                  <c:v>83849</c:v>
                </c:pt>
                <c:pt idx="112">
                  <c:v>84121</c:v>
                </c:pt>
                <c:pt idx="113">
                  <c:v>84547</c:v>
                </c:pt>
                <c:pt idx="114">
                  <c:v>84923</c:v>
                </c:pt>
                <c:pt idx="115">
                  <c:v>85385</c:v>
                </c:pt>
                <c:pt idx="116">
                  <c:v>85491</c:v>
                </c:pt>
                <c:pt idx="117">
                  <c:v>86061</c:v>
                </c:pt>
                <c:pt idx="118">
                  <c:v>86584</c:v>
                </c:pt>
                <c:pt idx="119">
                  <c:v>86967</c:v>
                </c:pt>
                <c:pt idx="120">
                  <c:v>87228</c:v>
                </c:pt>
                <c:pt idx="121">
                  <c:v>87667</c:v>
                </c:pt>
                <c:pt idx="122">
                  <c:v>88056</c:v>
                </c:pt>
                <c:pt idx="123">
                  <c:v>88716</c:v>
                </c:pt>
                <c:pt idx="124">
                  <c:v>89029</c:v>
                </c:pt>
                <c:pt idx="125">
                  <c:v>89362</c:v>
                </c:pt>
                <c:pt idx="126">
                  <c:v>89503</c:v>
                </c:pt>
                <c:pt idx="127">
                  <c:v>89798</c:v>
                </c:pt>
                <c:pt idx="128">
                  <c:v>90207</c:v>
                </c:pt>
                <c:pt idx="129">
                  <c:v>90524</c:v>
                </c:pt>
                <c:pt idx="130">
                  <c:v>90820</c:v>
                </c:pt>
                <c:pt idx="131">
                  <c:v>91158</c:v>
                </c:pt>
                <c:pt idx="132">
                  <c:v>91579</c:v>
                </c:pt>
                <c:pt idx="133">
                  <c:v>91664</c:v>
                </c:pt>
                <c:pt idx="134">
                  <c:v>92123</c:v>
                </c:pt>
                <c:pt idx="135">
                  <c:v>92261</c:v>
                </c:pt>
                <c:pt idx="136">
                  <c:v>92754</c:v>
                </c:pt>
                <c:pt idx="137">
                  <c:v>93090</c:v>
                </c:pt>
                <c:pt idx="138">
                  <c:v>93480</c:v>
                </c:pt>
                <c:pt idx="139">
                  <c:v>93724</c:v>
                </c:pt>
                <c:pt idx="140">
                  <c:v>94073</c:v>
                </c:pt>
                <c:pt idx="141">
                  <c:v>94473</c:v>
                </c:pt>
                <c:pt idx="142">
                  <c:v>94323</c:v>
                </c:pt>
                <c:pt idx="143">
                  <c:v>94967</c:v>
                </c:pt>
                <c:pt idx="144">
                  <c:v>95493</c:v>
                </c:pt>
                <c:pt idx="145">
                  <c:v>95764</c:v>
                </c:pt>
                <c:pt idx="146">
                  <c:v>96091</c:v>
                </c:pt>
                <c:pt idx="147">
                  <c:v>96318</c:v>
                </c:pt>
                <c:pt idx="148">
                  <c:v>96544</c:v>
                </c:pt>
                <c:pt idx="149">
                  <c:v>96880</c:v>
                </c:pt>
                <c:pt idx="150">
                  <c:v>97223</c:v>
                </c:pt>
                <c:pt idx="151">
                  <c:v>97326</c:v>
                </c:pt>
                <c:pt idx="152">
                  <c:v>97733</c:v>
                </c:pt>
                <c:pt idx="153">
                  <c:v>98077</c:v>
                </c:pt>
                <c:pt idx="154">
                  <c:v>98578</c:v>
                </c:pt>
                <c:pt idx="155">
                  <c:v>99149</c:v>
                </c:pt>
                <c:pt idx="156">
                  <c:v>99325</c:v>
                </c:pt>
                <c:pt idx="157">
                  <c:v>99424</c:v>
                </c:pt>
                <c:pt idx="158">
                  <c:v>99774</c:v>
                </c:pt>
                <c:pt idx="159">
                  <c:v>99867</c:v>
                </c:pt>
                <c:pt idx="160">
                  <c:v>99799</c:v>
                </c:pt>
                <c:pt idx="161">
                  <c:v>100172</c:v>
                </c:pt>
                <c:pt idx="162">
                  <c:v>100370</c:v>
                </c:pt>
                <c:pt idx="163">
                  <c:v>100439</c:v>
                </c:pt>
                <c:pt idx="164">
                  <c:v>100700</c:v>
                </c:pt>
                <c:pt idx="165">
                  <c:v>100814</c:v>
                </c:pt>
                <c:pt idx="166">
                  <c:v>101113</c:v>
                </c:pt>
                <c:pt idx="167">
                  <c:v>101279</c:v>
                </c:pt>
                <c:pt idx="168">
                  <c:v>101421</c:v>
                </c:pt>
                <c:pt idx="169">
                  <c:v>101521</c:v>
                </c:pt>
                <c:pt idx="170">
                  <c:v>101625</c:v>
                </c:pt>
                <c:pt idx="171">
                  <c:v>101845</c:v>
                </c:pt>
                <c:pt idx="172">
                  <c:v>101998</c:v>
                </c:pt>
                <c:pt idx="173">
                  <c:v>102183</c:v>
                </c:pt>
                <c:pt idx="174">
                  <c:v>102396</c:v>
                </c:pt>
                <c:pt idx="175">
                  <c:v>102377</c:v>
                </c:pt>
                <c:pt idx="176">
                  <c:v>102326</c:v>
                </c:pt>
                <c:pt idx="177">
                  <c:v>102501</c:v>
                </c:pt>
                <c:pt idx="178">
                  <c:v>102597</c:v>
                </c:pt>
                <c:pt idx="179">
                  <c:v>102861</c:v>
                </c:pt>
                <c:pt idx="180">
                  <c:v>102937</c:v>
                </c:pt>
                <c:pt idx="181">
                  <c:v>103043</c:v>
                </c:pt>
                <c:pt idx="182">
                  <c:v>103247</c:v>
                </c:pt>
                <c:pt idx="183">
                  <c:v>103072</c:v>
                </c:pt>
                <c:pt idx="184">
                  <c:v>103249</c:v>
                </c:pt>
                <c:pt idx="185">
                  <c:v>103374</c:v>
                </c:pt>
                <c:pt idx="186">
                  <c:v>103375</c:v>
                </c:pt>
                <c:pt idx="187">
                  <c:v>103402</c:v>
                </c:pt>
                <c:pt idx="188">
                  <c:v>103529</c:v>
                </c:pt>
                <c:pt idx="189">
                  <c:v>103500</c:v>
                </c:pt>
                <c:pt idx="190">
                  <c:v>103456</c:v>
                </c:pt>
                <c:pt idx="191">
                  <c:v>103646</c:v>
                </c:pt>
                <c:pt idx="192">
                  <c:v>103834</c:v>
                </c:pt>
                <c:pt idx="193">
                  <c:v>103839</c:v>
                </c:pt>
                <c:pt idx="194">
                  <c:v>103934</c:v>
                </c:pt>
                <c:pt idx="195">
                  <c:v>103794</c:v>
                </c:pt>
                <c:pt idx="196">
                  <c:v>103759</c:v>
                </c:pt>
                <c:pt idx="197">
                  <c:v>103608</c:v>
                </c:pt>
                <c:pt idx="198">
                  <c:v>103705</c:v>
                </c:pt>
                <c:pt idx="199">
                  <c:v>103820</c:v>
                </c:pt>
                <c:pt idx="200">
                  <c:v>103805</c:v>
                </c:pt>
                <c:pt idx="201">
                  <c:v>104025</c:v>
                </c:pt>
                <c:pt idx="202">
                  <c:v>104098</c:v>
                </c:pt>
                <c:pt idx="203">
                  <c:v>104347</c:v>
                </c:pt>
                <c:pt idx="204">
                  <c:v>104313</c:v>
                </c:pt>
                <c:pt idx="205">
                  <c:v>103941</c:v>
                </c:pt>
                <c:pt idx="206">
                  <c:v>103902</c:v>
                </c:pt>
                <c:pt idx="207">
                  <c:v>103784</c:v>
                </c:pt>
                <c:pt idx="208">
                  <c:v>103723</c:v>
                </c:pt>
                <c:pt idx="209">
                  <c:v>103572</c:v>
                </c:pt>
                <c:pt idx="210">
                  <c:v>103592</c:v>
                </c:pt>
                <c:pt idx="211">
                  <c:v>103355</c:v>
                </c:pt>
                <c:pt idx="212">
                  <c:v>103249</c:v>
                </c:pt>
                <c:pt idx="213">
                  <c:v>103256</c:v>
                </c:pt>
                <c:pt idx="214">
                  <c:v>103209</c:v>
                </c:pt>
                <c:pt idx="215">
                  <c:v>103190</c:v>
                </c:pt>
                <c:pt idx="216">
                  <c:v>102699</c:v>
                </c:pt>
                <c:pt idx="217">
                  <c:v>102466</c:v>
                </c:pt>
                <c:pt idx="218">
                  <c:v>102177</c:v>
                </c:pt>
                <c:pt idx="219">
                  <c:v>101812</c:v>
                </c:pt>
                <c:pt idx="220">
                  <c:v>101403</c:v>
                </c:pt>
                <c:pt idx="221">
                  <c:v>101060</c:v>
                </c:pt>
                <c:pt idx="222">
                  <c:v>100935</c:v>
                </c:pt>
                <c:pt idx="223">
                  <c:v>100783</c:v>
                </c:pt>
                <c:pt idx="224">
                  <c:v>100463</c:v>
                </c:pt>
                <c:pt idx="225">
                  <c:v>100230</c:v>
                </c:pt>
                <c:pt idx="226">
                  <c:v>99603</c:v>
                </c:pt>
                <c:pt idx="227">
                  <c:v>99376</c:v>
                </c:pt>
                <c:pt idx="228">
                  <c:v>98764</c:v>
                </c:pt>
                <c:pt idx="229">
                  <c:v>98341</c:v>
                </c:pt>
                <c:pt idx="230">
                  <c:v>97993</c:v>
                </c:pt>
                <c:pt idx="231">
                  <c:v>97576</c:v>
                </c:pt>
                <c:pt idx="232">
                  <c:v>97282</c:v>
                </c:pt>
                <c:pt idx="233">
                  <c:v>96962</c:v>
                </c:pt>
                <c:pt idx="234">
                  <c:v>96756</c:v>
                </c:pt>
                <c:pt idx="235">
                  <c:v>96368</c:v>
                </c:pt>
                <c:pt idx="236">
                  <c:v>96225</c:v>
                </c:pt>
                <c:pt idx="237">
                  <c:v>95768</c:v>
                </c:pt>
                <c:pt idx="238">
                  <c:v>95547</c:v>
                </c:pt>
                <c:pt idx="239">
                  <c:v>95199</c:v>
                </c:pt>
                <c:pt idx="240">
                  <c:v>94966</c:v>
                </c:pt>
                <c:pt idx="241">
                  <c:v>94720</c:v>
                </c:pt>
                <c:pt idx="242">
                  <c:v>94972</c:v>
                </c:pt>
                <c:pt idx="243">
                  <c:v>95052</c:v>
                </c:pt>
                <c:pt idx="244">
                  <c:v>94950</c:v>
                </c:pt>
                <c:pt idx="245">
                  <c:v>94962</c:v>
                </c:pt>
                <c:pt idx="246">
                  <c:v>94845</c:v>
                </c:pt>
                <c:pt idx="247">
                  <c:v>94679</c:v>
                </c:pt>
                <c:pt idx="248">
                  <c:v>94132</c:v>
                </c:pt>
                <c:pt idx="249">
                  <c:v>93550</c:v>
                </c:pt>
                <c:pt idx="250">
                  <c:v>93137</c:v>
                </c:pt>
                <c:pt idx="251">
                  <c:v>92833</c:v>
                </c:pt>
                <c:pt idx="252">
                  <c:v>92594</c:v>
                </c:pt>
                <c:pt idx="253">
                  <c:v>92062</c:v>
                </c:pt>
                <c:pt idx="254">
                  <c:v>91597</c:v>
                </c:pt>
                <c:pt idx="255">
                  <c:v>91260</c:v>
                </c:pt>
                <c:pt idx="256">
                  <c:v>90862</c:v>
                </c:pt>
                <c:pt idx="257">
                  <c:v>90270</c:v>
                </c:pt>
                <c:pt idx="258">
                  <c:v>89917</c:v>
                </c:pt>
                <c:pt idx="259">
                  <c:v>89338</c:v>
                </c:pt>
                <c:pt idx="260">
                  <c:v>88739</c:v>
                </c:pt>
                <c:pt idx="261">
                  <c:v>88183</c:v>
                </c:pt>
                <c:pt idx="262">
                  <c:v>87712</c:v>
                </c:pt>
                <c:pt idx="263">
                  <c:v>87459</c:v>
                </c:pt>
                <c:pt idx="264">
                  <c:v>86739</c:v>
                </c:pt>
                <c:pt idx="265">
                  <c:v>86056</c:v>
                </c:pt>
                <c:pt idx="266">
                  <c:v>85571</c:v>
                </c:pt>
                <c:pt idx="267">
                  <c:v>85077</c:v>
                </c:pt>
                <c:pt idx="268">
                  <c:v>84648</c:v>
                </c:pt>
                <c:pt idx="269">
                  <c:v>83879</c:v>
                </c:pt>
                <c:pt idx="270">
                  <c:v>83284</c:v>
                </c:pt>
                <c:pt idx="271">
                  <c:v>82700</c:v>
                </c:pt>
                <c:pt idx="272">
                  <c:v>82168</c:v>
                </c:pt>
                <c:pt idx="273">
                  <c:v>81975</c:v>
                </c:pt>
                <c:pt idx="274">
                  <c:v>81460</c:v>
                </c:pt>
                <c:pt idx="275">
                  <c:v>81031</c:v>
                </c:pt>
                <c:pt idx="276">
                  <c:v>80399</c:v>
                </c:pt>
                <c:pt idx="277">
                  <c:v>79752</c:v>
                </c:pt>
                <c:pt idx="278">
                  <c:v>79245</c:v>
                </c:pt>
                <c:pt idx="279">
                  <c:v>78848</c:v>
                </c:pt>
                <c:pt idx="280">
                  <c:v>78147</c:v>
                </c:pt>
                <c:pt idx="281">
                  <c:v>77628</c:v>
                </c:pt>
                <c:pt idx="282">
                  <c:v>77112</c:v>
                </c:pt>
                <c:pt idx="283">
                  <c:v>76984</c:v>
                </c:pt>
                <c:pt idx="284">
                  <c:v>76614</c:v>
                </c:pt>
                <c:pt idx="285">
                  <c:v>76167</c:v>
                </c:pt>
                <c:pt idx="286">
                  <c:v>75087</c:v>
                </c:pt>
                <c:pt idx="287">
                  <c:v>74780</c:v>
                </c:pt>
                <c:pt idx="288">
                  <c:v>74370</c:v>
                </c:pt>
              </c:numCache>
            </c:numRef>
          </c:val>
          <c:smooth val="0"/>
          <c:extLst>
            <c:ext xmlns:c16="http://schemas.microsoft.com/office/drawing/2014/chart" uri="{C3380CC4-5D6E-409C-BE32-E72D297353CC}">
              <c16:uniqueId val="{00000000-41B2-EE41-BE66-D21C922AAE58}"/>
            </c:ext>
          </c:extLst>
        </c:ser>
        <c:dLbls>
          <c:showLegendKey val="0"/>
          <c:showVal val="0"/>
          <c:showCatName val="0"/>
          <c:showSerName val="0"/>
          <c:showPercent val="0"/>
          <c:showBubbleSize val="0"/>
        </c:dLbls>
        <c:smooth val="0"/>
        <c:axId val="895738287"/>
        <c:axId val="1343008895"/>
      </c:lineChart>
      <c:catAx>
        <c:axId val="895738287"/>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Time of Day</a:t>
                </a:r>
              </a:p>
            </c:rich>
          </c:tx>
          <c:layout>
            <c:manualLayout>
              <c:xMode val="edge"/>
              <c:yMode val="edge"/>
              <c:x val="0.45428688805203699"/>
              <c:y val="0.9531276989059209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h"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43008895"/>
        <c:crosses val="autoZero"/>
        <c:auto val="1"/>
        <c:lblAlgn val="ctr"/>
        <c:lblOffset val="100"/>
        <c:tickLblSkip val="12"/>
        <c:tickMarkSkip val="1"/>
        <c:noMultiLvlLbl val="0"/>
      </c:catAx>
      <c:valAx>
        <c:axId val="13430088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Load</a:t>
                </a:r>
                <a:r>
                  <a:rPr lang="en-US" sz="1800" baseline="0"/>
                  <a:t> (MW)</a:t>
                </a:r>
                <a:endParaRPr lang="en-US" sz="1800"/>
              </a:p>
            </c:rich>
          </c:tx>
          <c:layout>
            <c:manualLayout>
              <c:xMode val="edge"/>
              <c:yMode val="edge"/>
              <c:x val="0"/>
              <c:y val="0.39734620600438808"/>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5738287"/>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National Grid (Great Britain)</a:t>
            </a:r>
          </a:p>
        </c:rich>
      </c:tx>
      <c:layout>
        <c:manualLayout>
          <c:xMode val="edge"/>
          <c:yMode val="edge"/>
          <c:x val="0.37878849603259052"/>
          <c:y val="6.4837905236907731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'Extreme Days'!$C$1</c:f>
              <c:strCache>
                <c:ptCount val="1"/>
                <c:pt idx="0">
                  <c:v>Thursday, December 15, 2022</c:v>
                </c:pt>
              </c:strCache>
            </c:strRef>
          </c:tx>
          <c:spPr>
            <a:ln w="25400" cap="rnd">
              <a:solidFill>
                <a:srgbClr val="C00000"/>
              </a:solidFill>
              <a:round/>
            </a:ln>
            <a:effectLst/>
          </c:spPr>
          <c:marker>
            <c:symbol val="none"/>
          </c:marker>
          <c:xVal>
            <c:numRef>
              <c:f>'Extreme Days'!$B$2:$B$49</c:f>
              <c:numCache>
                <c:formatCode>General</c:formatCode>
                <c:ptCount val="48"/>
                <c:pt idx="0" formatCode="0.0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numCache>
            </c:numRef>
          </c:xVal>
          <c:yVal>
            <c:numRef>
              <c:f>'Extreme Days'!$C$2:$C$49</c:f>
              <c:numCache>
                <c:formatCode>General</c:formatCode>
                <c:ptCount val="48"/>
                <c:pt idx="0">
                  <c:v>28752</c:v>
                </c:pt>
                <c:pt idx="1">
                  <c:v>29425</c:v>
                </c:pt>
                <c:pt idx="2">
                  <c:v>29286</c:v>
                </c:pt>
                <c:pt idx="3">
                  <c:v>28494</c:v>
                </c:pt>
                <c:pt idx="4">
                  <c:v>28092</c:v>
                </c:pt>
                <c:pt idx="5">
                  <c:v>28210</c:v>
                </c:pt>
                <c:pt idx="6">
                  <c:v>27990</c:v>
                </c:pt>
                <c:pt idx="7">
                  <c:v>27807</c:v>
                </c:pt>
                <c:pt idx="8">
                  <c:v>27374</c:v>
                </c:pt>
                <c:pt idx="9">
                  <c:v>27392</c:v>
                </c:pt>
                <c:pt idx="10">
                  <c:v>27710</c:v>
                </c:pt>
                <c:pt idx="11">
                  <c:v>28778</c:v>
                </c:pt>
                <c:pt idx="12">
                  <c:v>31559</c:v>
                </c:pt>
                <c:pt idx="13">
                  <c:v>34212</c:v>
                </c:pt>
                <c:pt idx="14">
                  <c:v>37050</c:v>
                </c:pt>
                <c:pt idx="15">
                  <c:v>39050</c:v>
                </c:pt>
                <c:pt idx="16">
                  <c:v>41100</c:v>
                </c:pt>
                <c:pt idx="17">
                  <c:v>42138</c:v>
                </c:pt>
                <c:pt idx="18">
                  <c:v>43035</c:v>
                </c:pt>
                <c:pt idx="19">
                  <c:v>43097</c:v>
                </c:pt>
                <c:pt idx="20">
                  <c:v>42634</c:v>
                </c:pt>
                <c:pt idx="21">
                  <c:v>42198</c:v>
                </c:pt>
                <c:pt idx="22">
                  <c:v>41847</c:v>
                </c:pt>
                <c:pt idx="23">
                  <c:v>41265</c:v>
                </c:pt>
                <c:pt idx="24">
                  <c:v>41170</c:v>
                </c:pt>
                <c:pt idx="25">
                  <c:v>40987</c:v>
                </c:pt>
                <c:pt idx="26">
                  <c:v>40726</c:v>
                </c:pt>
                <c:pt idx="27">
                  <c:v>40666</c:v>
                </c:pt>
                <c:pt idx="28">
                  <c:v>40864</c:v>
                </c:pt>
                <c:pt idx="29">
                  <c:v>41044</c:v>
                </c:pt>
                <c:pt idx="30">
                  <c:v>41741</c:v>
                </c:pt>
                <c:pt idx="31">
                  <c:v>42920</c:v>
                </c:pt>
                <c:pt idx="32">
                  <c:v>44787</c:v>
                </c:pt>
                <c:pt idx="33">
                  <c:v>45700</c:v>
                </c:pt>
                <c:pt idx="34">
                  <c:v>46147</c:v>
                </c:pt>
                <c:pt idx="35">
                  <c:v>45964</c:v>
                </c:pt>
                <c:pt idx="36">
                  <c:v>45777</c:v>
                </c:pt>
                <c:pt idx="37">
                  <c:v>45173</c:v>
                </c:pt>
                <c:pt idx="38">
                  <c:v>44414</c:v>
                </c:pt>
                <c:pt idx="39">
                  <c:v>43742</c:v>
                </c:pt>
                <c:pt idx="40">
                  <c:v>42353</c:v>
                </c:pt>
                <c:pt idx="41">
                  <c:v>41143</c:v>
                </c:pt>
                <c:pt idx="42">
                  <c:v>39989</c:v>
                </c:pt>
                <c:pt idx="43">
                  <c:v>38233</c:v>
                </c:pt>
                <c:pt idx="44">
                  <c:v>35854</c:v>
                </c:pt>
                <c:pt idx="45">
                  <c:v>34070</c:v>
                </c:pt>
                <c:pt idx="46">
                  <c:v>31723</c:v>
                </c:pt>
                <c:pt idx="47">
                  <c:v>30503</c:v>
                </c:pt>
              </c:numCache>
            </c:numRef>
          </c:yVal>
          <c:smooth val="1"/>
          <c:extLst>
            <c:ext xmlns:c16="http://schemas.microsoft.com/office/drawing/2014/chart" uri="{C3380CC4-5D6E-409C-BE32-E72D297353CC}">
              <c16:uniqueId val="{00000000-F5BB-4F4C-95DF-042FDF158EB8}"/>
            </c:ext>
          </c:extLst>
        </c:ser>
        <c:ser>
          <c:idx val="1"/>
          <c:order val="1"/>
          <c:tx>
            <c:strRef>
              <c:f>'Extreme Days'!$D$1</c:f>
              <c:strCache>
                <c:ptCount val="1"/>
                <c:pt idx="0">
                  <c:v>Sunday, June 12, 2022</c:v>
                </c:pt>
              </c:strCache>
            </c:strRef>
          </c:tx>
          <c:spPr>
            <a:ln w="25400" cap="rnd">
              <a:solidFill>
                <a:srgbClr val="0070C0"/>
              </a:solidFill>
              <a:round/>
            </a:ln>
            <a:effectLst/>
          </c:spPr>
          <c:marker>
            <c:symbol val="none"/>
          </c:marker>
          <c:xVal>
            <c:numRef>
              <c:f>'Extreme Days'!$B$2:$B$49</c:f>
              <c:numCache>
                <c:formatCode>General</c:formatCode>
                <c:ptCount val="48"/>
                <c:pt idx="0" formatCode="0.0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numCache>
            </c:numRef>
          </c:xVal>
          <c:yVal>
            <c:numRef>
              <c:f>'Extreme Days'!$D$2:$D$49</c:f>
              <c:numCache>
                <c:formatCode>General</c:formatCode>
                <c:ptCount val="48"/>
                <c:pt idx="0">
                  <c:v>18271</c:v>
                </c:pt>
                <c:pt idx="1">
                  <c:v>17915</c:v>
                </c:pt>
                <c:pt idx="2">
                  <c:v>17239</c:v>
                </c:pt>
                <c:pt idx="3">
                  <c:v>17060</c:v>
                </c:pt>
                <c:pt idx="4">
                  <c:v>16525</c:v>
                </c:pt>
                <c:pt idx="5">
                  <c:v>16199</c:v>
                </c:pt>
                <c:pt idx="6">
                  <c:v>15933</c:v>
                </c:pt>
                <c:pt idx="7">
                  <c:v>15807</c:v>
                </c:pt>
                <c:pt idx="8">
                  <c:v>15557</c:v>
                </c:pt>
                <c:pt idx="9">
                  <c:v>15036</c:v>
                </c:pt>
                <c:pt idx="10">
                  <c:v>14879</c:v>
                </c:pt>
                <c:pt idx="11">
                  <c:v>15079</c:v>
                </c:pt>
                <c:pt idx="12">
                  <c:v>15465</c:v>
                </c:pt>
                <c:pt idx="13">
                  <c:v>15582</c:v>
                </c:pt>
                <c:pt idx="14">
                  <c:v>15850</c:v>
                </c:pt>
                <c:pt idx="15">
                  <c:v>16133</c:v>
                </c:pt>
                <c:pt idx="16">
                  <c:v>17341</c:v>
                </c:pt>
                <c:pt idx="17">
                  <c:v>17395</c:v>
                </c:pt>
                <c:pt idx="18">
                  <c:v>17886</c:v>
                </c:pt>
                <c:pt idx="19">
                  <c:v>18024</c:v>
                </c:pt>
                <c:pt idx="20">
                  <c:v>18351</c:v>
                </c:pt>
                <c:pt idx="21">
                  <c:v>18420</c:v>
                </c:pt>
                <c:pt idx="22">
                  <c:v>18913</c:v>
                </c:pt>
                <c:pt idx="23">
                  <c:v>18912</c:v>
                </c:pt>
                <c:pt idx="24">
                  <c:v>18982</c:v>
                </c:pt>
                <c:pt idx="25">
                  <c:v>18779</c:v>
                </c:pt>
                <c:pt idx="26">
                  <c:v>18348</c:v>
                </c:pt>
                <c:pt idx="27">
                  <c:v>17852</c:v>
                </c:pt>
                <c:pt idx="28">
                  <c:v>17639</c:v>
                </c:pt>
                <c:pt idx="29">
                  <c:v>17417</c:v>
                </c:pt>
                <c:pt idx="30">
                  <c:v>17395</c:v>
                </c:pt>
                <c:pt idx="31">
                  <c:v>17756</c:v>
                </c:pt>
                <c:pt idx="32">
                  <c:v>18529</c:v>
                </c:pt>
                <c:pt idx="33">
                  <c:v>19921</c:v>
                </c:pt>
                <c:pt idx="34">
                  <c:v>21077</c:v>
                </c:pt>
                <c:pt idx="35">
                  <c:v>22105</c:v>
                </c:pt>
                <c:pt idx="36">
                  <c:v>22712</c:v>
                </c:pt>
                <c:pt idx="37">
                  <c:v>23259</c:v>
                </c:pt>
                <c:pt idx="38">
                  <c:v>23448</c:v>
                </c:pt>
                <c:pt idx="39">
                  <c:v>23569</c:v>
                </c:pt>
                <c:pt idx="40">
                  <c:v>23627</c:v>
                </c:pt>
                <c:pt idx="41">
                  <c:v>23480</c:v>
                </c:pt>
                <c:pt idx="42">
                  <c:v>23156</c:v>
                </c:pt>
                <c:pt idx="43">
                  <c:v>22914</c:v>
                </c:pt>
                <c:pt idx="44">
                  <c:v>22821</c:v>
                </c:pt>
                <c:pt idx="45">
                  <c:v>21943</c:v>
                </c:pt>
                <c:pt idx="46">
                  <c:v>20475</c:v>
                </c:pt>
                <c:pt idx="47">
                  <c:v>19529</c:v>
                </c:pt>
              </c:numCache>
            </c:numRef>
          </c:yVal>
          <c:smooth val="0"/>
          <c:extLst>
            <c:ext xmlns:c16="http://schemas.microsoft.com/office/drawing/2014/chart" uri="{C3380CC4-5D6E-409C-BE32-E72D297353CC}">
              <c16:uniqueId val="{00000001-F5BB-4F4C-95DF-042FDF158EB8}"/>
            </c:ext>
          </c:extLst>
        </c:ser>
        <c:dLbls>
          <c:showLegendKey val="0"/>
          <c:showVal val="0"/>
          <c:showCatName val="0"/>
          <c:showSerName val="0"/>
          <c:showPercent val="0"/>
          <c:showBubbleSize val="0"/>
        </c:dLbls>
        <c:axId val="242811263"/>
        <c:axId val="392392319"/>
      </c:scatterChart>
      <c:valAx>
        <c:axId val="242811263"/>
        <c:scaling>
          <c:orientation val="minMax"/>
          <c:max val="24"/>
        </c:scaling>
        <c:delete val="0"/>
        <c:axPos val="b"/>
        <c:title>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1200">
                    <a:solidFill>
                      <a:schemeClr val="tx1"/>
                    </a:solidFill>
                  </a:rPr>
                  <a:t>Hour</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92392319"/>
        <c:crosses val="autoZero"/>
        <c:crossBetween val="midCat"/>
        <c:majorUnit val="3"/>
        <c:minorUnit val="2"/>
      </c:valAx>
      <c:valAx>
        <c:axId val="3923923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Load (MW)</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42811263"/>
        <c:crosses val="autoZero"/>
        <c:crossBetween val="midCat"/>
      </c:valAx>
      <c:spPr>
        <a:noFill/>
        <a:ln>
          <a:solidFill>
            <a:schemeClr val="tx1"/>
          </a:solidFill>
        </a:ln>
        <a:effectLst/>
      </c:spPr>
    </c:plotArea>
    <c:legend>
      <c:legendPos val="t"/>
      <c:layout>
        <c:manualLayout>
          <c:xMode val="edge"/>
          <c:yMode val="edge"/>
          <c:x val="0.15765558021463533"/>
          <c:y val="0.1745635910224439"/>
          <c:w val="0.70080929073055054"/>
          <c:h val="5.1131030690989066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ERCOT (Texas)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98738041621958"/>
          <c:y val="0.12626085945898829"/>
          <c:w val="0.81919688062024876"/>
          <c:h val="0.76953172366369338"/>
        </c:manualLayout>
      </c:layout>
      <c:scatterChart>
        <c:scatterStyle val="smoothMarker"/>
        <c:varyColors val="0"/>
        <c:ser>
          <c:idx val="0"/>
          <c:order val="0"/>
          <c:tx>
            <c:strRef>
              <c:f>'Extreme Days'!$B$1</c:f>
              <c:strCache>
                <c:ptCount val="1"/>
                <c:pt idx="0">
                  <c:v>Wednesday, July 20, 2022</c:v>
                </c:pt>
              </c:strCache>
            </c:strRef>
          </c:tx>
          <c:spPr>
            <a:ln w="25400" cap="rnd">
              <a:solidFill>
                <a:srgbClr val="C00000"/>
              </a:solidFill>
              <a:round/>
            </a:ln>
            <a:effectLst/>
          </c:spPr>
          <c:marker>
            <c:symbol val="none"/>
          </c:marker>
          <c:xVal>
            <c:numRef>
              <c:f>'Extreme Days'!$A$2:$A$25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xVal>
          <c:yVal>
            <c:numRef>
              <c:f>'Extreme Days'!$B$2:$B$25</c:f>
              <c:numCache>
                <c:formatCode>#,##0.00</c:formatCode>
                <c:ptCount val="24"/>
                <c:pt idx="0">
                  <c:v>59598.09</c:v>
                </c:pt>
                <c:pt idx="1">
                  <c:v>56757.49</c:v>
                </c:pt>
                <c:pt idx="2">
                  <c:v>54512.59</c:v>
                </c:pt>
                <c:pt idx="3">
                  <c:v>52789.52</c:v>
                </c:pt>
                <c:pt idx="4">
                  <c:v>51824.87</c:v>
                </c:pt>
                <c:pt idx="5">
                  <c:v>51892.46</c:v>
                </c:pt>
                <c:pt idx="6">
                  <c:v>52372.37</c:v>
                </c:pt>
                <c:pt idx="7">
                  <c:v>53090.23</c:v>
                </c:pt>
                <c:pt idx="8">
                  <c:v>55703.76</c:v>
                </c:pt>
                <c:pt idx="9">
                  <c:v>59441.89</c:v>
                </c:pt>
                <c:pt idx="10">
                  <c:v>63920.49</c:v>
                </c:pt>
                <c:pt idx="11">
                  <c:v>68574.3</c:v>
                </c:pt>
                <c:pt idx="12">
                  <c:v>72725.41</c:v>
                </c:pt>
                <c:pt idx="13">
                  <c:v>76154.81</c:v>
                </c:pt>
                <c:pt idx="14">
                  <c:v>78575.509999999995</c:v>
                </c:pt>
                <c:pt idx="15">
                  <c:v>79618.5</c:v>
                </c:pt>
                <c:pt idx="16">
                  <c:v>80037.84</c:v>
                </c:pt>
                <c:pt idx="17">
                  <c:v>79772.08</c:v>
                </c:pt>
                <c:pt idx="18">
                  <c:v>78519.66</c:v>
                </c:pt>
                <c:pt idx="19">
                  <c:v>75943.210000000006</c:v>
                </c:pt>
                <c:pt idx="20">
                  <c:v>73259.09</c:v>
                </c:pt>
                <c:pt idx="21">
                  <c:v>70798.710000000006</c:v>
                </c:pt>
                <c:pt idx="22">
                  <c:v>67055.649999999994</c:v>
                </c:pt>
                <c:pt idx="23">
                  <c:v>62805.51</c:v>
                </c:pt>
              </c:numCache>
            </c:numRef>
          </c:yVal>
          <c:smooth val="1"/>
          <c:extLst>
            <c:ext xmlns:c16="http://schemas.microsoft.com/office/drawing/2014/chart" uri="{C3380CC4-5D6E-409C-BE32-E72D297353CC}">
              <c16:uniqueId val="{00000000-67AF-924F-81CB-9D43BE7F0043}"/>
            </c:ext>
          </c:extLst>
        </c:ser>
        <c:ser>
          <c:idx val="1"/>
          <c:order val="1"/>
          <c:tx>
            <c:strRef>
              <c:f>'Extreme Days'!$C$1</c:f>
              <c:strCache>
                <c:ptCount val="1"/>
                <c:pt idx="0">
                  <c:v>Thursday, April 7, 2022</c:v>
                </c:pt>
              </c:strCache>
            </c:strRef>
          </c:tx>
          <c:spPr>
            <a:ln w="25400" cap="rnd">
              <a:solidFill>
                <a:srgbClr val="0070C0"/>
              </a:solidFill>
              <a:round/>
            </a:ln>
            <a:effectLst/>
          </c:spPr>
          <c:marker>
            <c:symbol val="none"/>
          </c:marker>
          <c:xVal>
            <c:numRef>
              <c:f>'Extreme Days'!$A$2:$A$25</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xVal>
          <c:yVal>
            <c:numRef>
              <c:f>'Extreme Days'!$C$2:$C$25</c:f>
              <c:numCache>
                <c:formatCode>#,##0.00</c:formatCode>
                <c:ptCount val="24"/>
                <c:pt idx="0">
                  <c:v>34378.07</c:v>
                </c:pt>
                <c:pt idx="1">
                  <c:v>32992</c:v>
                </c:pt>
                <c:pt idx="2">
                  <c:v>32200.91</c:v>
                </c:pt>
                <c:pt idx="3">
                  <c:v>31796.35</c:v>
                </c:pt>
                <c:pt idx="4">
                  <c:v>32227.98</c:v>
                </c:pt>
                <c:pt idx="5">
                  <c:v>34026.720000000001</c:v>
                </c:pt>
                <c:pt idx="6">
                  <c:v>37289.72</c:v>
                </c:pt>
                <c:pt idx="7">
                  <c:v>38656.1</c:v>
                </c:pt>
                <c:pt idx="8">
                  <c:v>38863.29</c:v>
                </c:pt>
                <c:pt idx="9">
                  <c:v>39285.910000000003</c:v>
                </c:pt>
                <c:pt idx="10">
                  <c:v>40006.47</c:v>
                </c:pt>
                <c:pt idx="11">
                  <c:v>40137.199999999997</c:v>
                </c:pt>
                <c:pt idx="12">
                  <c:v>40306.400000000001</c:v>
                </c:pt>
                <c:pt idx="13">
                  <c:v>40615.08</c:v>
                </c:pt>
                <c:pt idx="14">
                  <c:v>40826.68</c:v>
                </c:pt>
                <c:pt idx="15">
                  <c:v>41371.11</c:v>
                </c:pt>
                <c:pt idx="16">
                  <c:v>42105.86</c:v>
                </c:pt>
                <c:pt idx="17">
                  <c:v>42499.7</c:v>
                </c:pt>
                <c:pt idx="18">
                  <c:v>42121.09</c:v>
                </c:pt>
                <c:pt idx="19">
                  <c:v>41591.699999999997</c:v>
                </c:pt>
                <c:pt idx="20">
                  <c:v>41787.730000000003</c:v>
                </c:pt>
                <c:pt idx="21">
                  <c:v>40617.58</c:v>
                </c:pt>
                <c:pt idx="22">
                  <c:v>38237.43</c:v>
                </c:pt>
                <c:pt idx="23">
                  <c:v>35683.99</c:v>
                </c:pt>
              </c:numCache>
            </c:numRef>
          </c:yVal>
          <c:smooth val="1"/>
          <c:extLst>
            <c:ext xmlns:c16="http://schemas.microsoft.com/office/drawing/2014/chart" uri="{C3380CC4-5D6E-409C-BE32-E72D297353CC}">
              <c16:uniqueId val="{00000001-67AF-924F-81CB-9D43BE7F0043}"/>
            </c:ext>
          </c:extLst>
        </c:ser>
        <c:dLbls>
          <c:showLegendKey val="0"/>
          <c:showVal val="0"/>
          <c:showCatName val="0"/>
          <c:showSerName val="0"/>
          <c:showPercent val="0"/>
          <c:showBubbleSize val="0"/>
        </c:dLbls>
        <c:axId val="113082175"/>
        <c:axId val="112723231"/>
      </c:scatterChart>
      <c:valAx>
        <c:axId val="113082175"/>
        <c:scaling>
          <c:orientation val="minMax"/>
          <c:max val="24"/>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solidFill>
                      <a:schemeClr val="tx1"/>
                    </a:solidFill>
                  </a:rPr>
                  <a:t>Hour</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2723231"/>
        <c:crosses val="autoZero"/>
        <c:crossBetween val="midCat"/>
        <c:majorUnit val="3"/>
      </c:valAx>
      <c:valAx>
        <c:axId val="1127232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solidFill>
                      <a:schemeClr val="tx1"/>
                    </a:solidFill>
                  </a:rPr>
                  <a:t>Load</a:t>
                </a:r>
                <a:r>
                  <a:rPr lang="en-US" sz="1400" baseline="0">
                    <a:solidFill>
                      <a:schemeClr val="tx1"/>
                    </a:solidFill>
                  </a:rPr>
                  <a:t> (MW)</a:t>
                </a:r>
                <a:endParaRPr lang="en-US" sz="1400">
                  <a:solidFill>
                    <a:schemeClr val="tx1"/>
                  </a:solidFill>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3082175"/>
        <c:crosses val="autoZero"/>
        <c:crossBetween val="midCat"/>
      </c:valAx>
      <c:spPr>
        <a:noFill/>
        <a:ln>
          <a:solidFill>
            <a:schemeClr val="tx1"/>
          </a:solidFill>
        </a:ln>
        <a:effectLst/>
      </c:spPr>
    </c:plotArea>
    <c:legend>
      <c:legendPos val="b"/>
      <c:layout>
        <c:manualLayout>
          <c:xMode val="edge"/>
          <c:yMode val="edge"/>
          <c:x val="0.14302371272688802"/>
          <c:y val="0.14267271019166886"/>
          <c:w val="0.66020977224296096"/>
          <c:h val="5.0439220927642345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97869230958998E-2"/>
          <c:y val="0.22445856819218607"/>
          <c:w val="0.86758816199418487"/>
          <c:h val="0.67163025459108883"/>
        </c:manualLayout>
      </c:layout>
      <c:lineChart>
        <c:grouping val="standard"/>
        <c:varyColors val="0"/>
        <c:ser>
          <c:idx val="0"/>
          <c:order val="0"/>
          <c:tx>
            <c:strRef>
              <c:f>Sheet1!$C$4</c:f>
              <c:strCache>
                <c:ptCount val="1"/>
                <c:pt idx="0">
                  <c:v>Growth Rate Low Economic Growth</c:v>
                </c:pt>
              </c:strCache>
            </c:strRef>
          </c:tx>
          <c:spPr>
            <a:ln w="22225" cap="rnd">
              <a:solidFill>
                <a:schemeClr val="accent1">
                  <a:lumMod val="40000"/>
                  <a:lumOff val="60000"/>
                </a:schemeClr>
              </a:solidFill>
              <a:round/>
            </a:ln>
            <a:effectLst/>
          </c:spPr>
          <c:marker>
            <c:symbol val="none"/>
          </c:marker>
          <c:cat>
            <c:numRef>
              <c:f>Sheet1!$A$5:$A$65</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Sheet1!$C$5:$C$65</c:f>
              <c:numCache>
                <c:formatCode>0.00%</c:formatCode>
                <c:ptCount val="61"/>
                <c:pt idx="0">
                  <c:v>4.9074396324362279E-2</c:v>
                </c:pt>
                <c:pt idx="1">
                  <c:v>3.8334575679510596E-2</c:v>
                </c:pt>
                <c:pt idx="2">
                  <c:v>1.6839919740248899E-2</c:v>
                </c:pt>
                <c:pt idx="3">
                  <c:v>1.8865425982240946E-2</c:v>
                </c:pt>
                <c:pt idx="4">
                  <c:v>2.2014011717499171E-2</c:v>
                </c:pt>
                <c:pt idx="5">
                  <c:v>2.9794682194633326E-2</c:v>
                </c:pt>
                <c:pt idx="6">
                  <c:v>2.7356547285611654E-2</c:v>
                </c:pt>
                <c:pt idx="7">
                  <c:v>2.3356857388466823E-2</c:v>
                </c:pt>
                <c:pt idx="8">
                  <c:v>2.6787260680826819E-2</c:v>
                </c:pt>
                <c:pt idx="9">
                  <c:v>2.3023319227118977E-2</c:v>
                </c:pt>
                <c:pt idx="10">
                  <c:v>2.8507360042526741E-2</c:v>
                </c:pt>
                <c:pt idx="11">
                  <c:v>1.2685726115517992E-2</c:v>
                </c:pt>
                <c:pt idx="12">
                  <c:v>1.3959040142822232E-2</c:v>
                </c:pt>
                <c:pt idx="13">
                  <c:v>6.4235087126658375E-3</c:v>
                </c:pt>
                <c:pt idx="14">
                  <c:v>1.4668789994359832E-2</c:v>
                </c:pt>
                <c:pt idx="15">
                  <c:v>1.6196517668597421E-2</c:v>
                </c:pt>
                <c:pt idx="16">
                  <c:v>1.3897996521021305E-2</c:v>
                </c:pt>
                <c:pt idx="17">
                  <c:v>1.5395401903384842E-2</c:v>
                </c:pt>
                <c:pt idx="18">
                  <c:v>4.8030540642500785E-3</c:v>
                </c:pt>
                <c:pt idx="19">
                  <c:v>-8.1987385358968101E-3</c:v>
                </c:pt>
                <c:pt idx="20">
                  <c:v>-2.9821004242736038E-4</c:v>
                </c:pt>
                <c:pt idx="21">
                  <c:v>1.4153288132248143E-3</c:v>
                </c:pt>
                <c:pt idx="22">
                  <c:v>9.626069943538651E-3</c:v>
                </c:pt>
                <c:pt idx="23">
                  <c:v>-1.5823873945460809E-3</c:v>
                </c:pt>
                <c:pt idx="24">
                  <c:v>1.771780628015307E-3</c:v>
                </c:pt>
                <c:pt idx="25">
                  <c:v>5.8674016063922085E-3</c:v>
                </c:pt>
                <c:pt idx="26">
                  <c:v>2.9191994440820324E-3</c:v>
                </c:pt>
                <c:pt idx="27">
                  <c:v>-3.3248349621081141E-3</c:v>
                </c:pt>
                <c:pt idx="28">
                  <c:v>8.7383700314953572E-3</c:v>
                </c:pt>
                <c:pt idx="29">
                  <c:v>4.4478808813386284E-3</c:v>
                </c:pt>
                <c:pt idx="30">
                  <c:v>-5.4096309324049852E-3</c:v>
                </c:pt>
                <c:pt idx="31">
                  <c:v>-1.2420551774565691E-3</c:v>
                </c:pt>
                <c:pt idx="32">
                  <c:v>2.5476491361573483E-3</c:v>
                </c:pt>
                <c:pt idx="33">
                  <c:v>2.1638506158043747E-2</c:v>
                </c:pt>
                <c:pt idx="34">
                  <c:v>6.664515848087138E-3</c:v>
                </c:pt>
                <c:pt idx="35">
                  <c:v>8.5305229636056801E-3</c:v>
                </c:pt>
                <c:pt idx="36">
                  <c:v>3.6554369599721692E-3</c:v>
                </c:pt>
                <c:pt idx="37">
                  <c:v>3.5017129196954766E-3</c:v>
                </c:pt>
                <c:pt idx="38">
                  <c:v>3.281664810632412E-3</c:v>
                </c:pt>
                <c:pt idx="39">
                  <c:v>3.604214165034092E-3</c:v>
                </c:pt>
                <c:pt idx="40">
                  <c:v>3.6868873750617315E-3</c:v>
                </c:pt>
                <c:pt idx="41">
                  <c:v>3.6044645671176045E-3</c:v>
                </c:pt>
                <c:pt idx="42">
                  <c:v>4.1244996470279904E-3</c:v>
                </c:pt>
                <c:pt idx="43">
                  <c:v>4.7028669828612646E-3</c:v>
                </c:pt>
                <c:pt idx="44">
                  <c:v>4.935013800949628E-3</c:v>
                </c:pt>
                <c:pt idx="45">
                  <c:v>5.1405854638320037E-3</c:v>
                </c:pt>
                <c:pt idx="46">
                  <c:v>5.7762214874459428E-3</c:v>
                </c:pt>
                <c:pt idx="47">
                  <c:v>6.7772930088865202E-3</c:v>
                </c:pt>
                <c:pt idx="48">
                  <c:v>7.3659096180174188E-3</c:v>
                </c:pt>
                <c:pt idx="49">
                  <c:v>7.6750556278906146E-3</c:v>
                </c:pt>
                <c:pt idx="50">
                  <c:v>7.440668642083148E-3</c:v>
                </c:pt>
                <c:pt idx="51">
                  <c:v>7.3641680154403755E-3</c:v>
                </c:pt>
                <c:pt idx="52">
                  <c:v>7.371431739977341E-3</c:v>
                </c:pt>
                <c:pt idx="53">
                  <c:v>7.9947337219219428E-3</c:v>
                </c:pt>
                <c:pt idx="54">
                  <c:v>8.2259921122551649E-3</c:v>
                </c:pt>
                <c:pt idx="55">
                  <c:v>8.3267788240635188E-3</c:v>
                </c:pt>
                <c:pt idx="56">
                  <c:v>8.7395789583788464E-3</c:v>
                </c:pt>
                <c:pt idx="57">
                  <c:v>9.1718411796530841E-3</c:v>
                </c:pt>
                <c:pt idx="58">
                  <c:v>9.3989937660148293E-3</c:v>
                </c:pt>
                <c:pt idx="59">
                  <c:v>9.1689816849098715E-3</c:v>
                </c:pt>
                <c:pt idx="60">
                  <c:v>9.7052205032124306E-3</c:v>
                </c:pt>
              </c:numCache>
            </c:numRef>
          </c:val>
          <c:smooth val="0"/>
          <c:extLst>
            <c:ext xmlns:c16="http://schemas.microsoft.com/office/drawing/2014/chart" uri="{C3380CC4-5D6E-409C-BE32-E72D297353CC}">
              <c16:uniqueId val="{00000000-E88F-E640-A175-39482AD6B799}"/>
            </c:ext>
          </c:extLst>
        </c:ser>
        <c:ser>
          <c:idx val="2"/>
          <c:order val="1"/>
          <c:tx>
            <c:strRef>
              <c:f>Sheet1!$D$4</c:f>
              <c:strCache>
                <c:ptCount val="1"/>
                <c:pt idx="0">
                  <c:v>Growth Rate High Economic Growth</c:v>
                </c:pt>
              </c:strCache>
            </c:strRef>
          </c:tx>
          <c:spPr>
            <a:ln w="22225" cap="rnd">
              <a:solidFill>
                <a:schemeClr val="accent1">
                  <a:lumMod val="75000"/>
                </a:schemeClr>
              </a:solidFill>
              <a:round/>
            </a:ln>
            <a:effectLst/>
          </c:spPr>
          <c:marker>
            <c:symbol val="none"/>
          </c:marker>
          <c:cat>
            <c:numRef>
              <c:f>Sheet1!$A$5:$A$65</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Sheet1!$D$5:$D$65</c:f>
              <c:numCache>
                <c:formatCode>0.00%</c:formatCode>
                <c:ptCount val="61"/>
                <c:pt idx="0">
                  <c:v>4.9074396324362279E-2</c:v>
                </c:pt>
                <c:pt idx="1">
                  <c:v>3.8334575679510596E-2</c:v>
                </c:pt>
                <c:pt idx="2">
                  <c:v>1.6839919740248899E-2</c:v>
                </c:pt>
                <c:pt idx="3">
                  <c:v>1.8865425982240946E-2</c:v>
                </c:pt>
                <c:pt idx="4">
                  <c:v>2.2014011717499171E-2</c:v>
                </c:pt>
                <c:pt idx="5">
                  <c:v>2.9794682194633326E-2</c:v>
                </c:pt>
                <c:pt idx="6">
                  <c:v>2.7356547285611654E-2</c:v>
                </c:pt>
                <c:pt idx="7">
                  <c:v>2.3356857388466823E-2</c:v>
                </c:pt>
                <c:pt idx="8">
                  <c:v>2.6787260680826819E-2</c:v>
                </c:pt>
                <c:pt idx="9">
                  <c:v>2.3023319227118977E-2</c:v>
                </c:pt>
                <c:pt idx="10">
                  <c:v>2.8507360042526741E-2</c:v>
                </c:pt>
                <c:pt idx="11">
                  <c:v>1.2685726115517992E-2</c:v>
                </c:pt>
                <c:pt idx="12">
                  <c:v>1.3959040142822232E-2</c:v>
                </c:pt>
                <c:pt idx="13">
                  <c:v>6.4235087126658375E-3</c:v>
                </c:pt>
                <c:pt idx="14">
                  <c:v>1.4668789994359832E-2</c:v>
                </c:pt>
                <c:pt idx="15">
                  <c:v>1.6196517668597421E-2</c:v>
                </c:pt>
                <c:pt idx="16">
                  <c:v>1.3897996521021305E-2</c:v>
                </c:pt>
                <c:pt idx="17">
                  <c:v>1.5395401903384842E-2</c:v>
                </c:pt>
                <c:pt idx="18">
                  <c:v>4.8030540642500785E-3</c:v>
                </c:pt>
                <c:pt idx="19">
                  <c:v>-8.1987385358968101E-3</c:v>
                </c:pt>
                <c:pt idx="20">
                  <c:v>-2.9821004242736038E-4</c:v>
                </c:pt>
                <c:pt idx="21">
                  <c:v>1.4153288132248143E-3</c:v>
                </c:pt>
                <c:pt idx="22">
                  <c:v>9.626069943538651E-3</c:v>
                </c:pt>
                <c:pt idx="23">
                  <c:v>-1.5823873945460809E-3</c:v>
                </c:pt>
                <c:pt idx="24">
                  <c:v>1.771780628015307E-3</c:v>
                </c:pt>
                <c:pt idx="25">
                  <c:v>5.8674016063922085E-3</c:v>
                </c:pt>
                <c:pt idx="26">
                  <c:v>2.9191994440820324E-3</c:v>
                </c:pt>
                <c:pt idx="27">
                  <c:v>-3.3248349621081141E-3</c:v>
                </c:pt>
                <c:pt idx="28">
                  <c:v>8.7383700314953572E-3</c:v>
                </c:pt>
                <c:pt idx="29">
                  <c:v>4.4478808813386284E-3</c:v>
                </c:pt>
                <c:pt idx="30">
                  <c:v>-5.4096309324049852E-3</c:v>
                </c:pt>
                <c:pt idx="31">
                  <c:v>-1.2194147768836983E-3</c:v>
                </c:pt>
                <c:pt idx="32">
                  <c:v>4.9302064590903694E-3</c:v>
                </c:pt>
                <c:pt idx="33">
                  <c:v>2.7853748470404227E-2</c:v>
                </c:pt>
                <c:pt idx="34">
                  <c:v>1.5588695956827658E-2</c:v>
                </c:pt>
                <c:pt idx="35">
                  <c:v>1.7631022319982925E-2</c:v>
                </c:pt>
                <c:pt idx="36">
                  <c:v>1.1225887206155027E-2</c:v>
                </c:pt>
                <c:pt idx="37">
                  <c:v>9.9274811914000782E-3</c:v>
                </c:pt>
                <c:pt idx="38">
                  <c:v>8.4811664957156196E-3</c:v>
                </c:pt>
                <c:pt idx="39">
                  <c:v>7.9971452845888358E-3</c:v>
                </c:pt>
                <c:pt idx="40">
                  <c:v>7.8315741745140777E-3</c:v>
                </c:pt>
                <c:pt idx="41">
                  <c:v>7.8039999892500767E-3</c:v>
                </c:pt>
                <c:pt idx="42">
                  <c:v>7.8157069541433533E-3</c:v>
                </c:pt>
                <c:pt idx="43">
                  <c:v>8.1734137010354146E-3</c:v>
                </c:pt>
                <c:pt idx="44">
                  <c:v>8.6666669960393516E-3</c:v>
                </c:pt>
                <c:pt idx="45">
                  <c:v>9.6315313382653311E-3</c:v>
                </c:pt>
                <c:pt idx="46">
                  <c:v>1.0678035155934351E-2</c:v>
                </c:pt>
                <c:pt idx="47">
                  <c:v>1.1778869810991743E-2</c:v>
                </c:pt>
                <c:pt idx="48">
                  <c:v>1.2493245345606141E-2</c:v>
                </c:pt>
                <c:pt idx="49">
                  <c:v>1.2653452578010427E-2</c:v>
                </c:pt>
                <c:pt idx="50">
                  <c:v>1.2125250393396625E-2</c:v>
                </c:pt>
                <c:pt idx="51">
                  <c:v>1.1818747516293193E-2</c:v>
                </c:pt>
                <c:pt idx="52">
                  <c:v>1.1874392377437371E-2</c:v>
                </c:pt>
                <c:pt idx="53">
                  <c:v>1.2489604612116123E-2</c:v>
                </c:pt>
                <c:pt idx="54">
                  <c:v>1.2709696911036739E-2</c:v>
                </c:pt>
                <c:pt idx="55">
                  <c:v>1.2768663924930035E-2</c:v>
                </c:pt>
                <c:pt idx="56">
                  <c:v>1.2532244443796081E-2</c:v>
                </c:pt>
                <c:pt idx="57">
                  <c:v>1.2684069282646426E-2</c:v>
                </c:pt>
                <c:pt idx="58">
                  <c:v>1.256796337914623E-2</c:v>
                </c:pt>
                <c:pt idx="59">
                  <c:v>1.2647980934896941E-2</c:v>
                </c:pt>
                <c:pt idx="60">
                  <c:v>1.2531982613457338E-2</c:v>
                </c:pt>
              </c:numCache>
            </c:numRef>
          </c:val>
          <c:smooth val="0"/>
          <c:extLst>
            <c:ext xmlns:c16="http://schemas.microsoft.com/office/drawing/2014/chart" uri="{C3380CC4-5D6E-409C-BE32-E72D297353CC}">
              <c16:uniqueId val="{00000001-E88F-E640-A175-39482AD6B799}"/>
            </c:ext>
          </c:extLst>
        </c:ser>
        <c:ser>
          <c:idx val="1"/>
          <c:order val="2"/>
          <c:tx>
            <c:strRef>
              <c:f>Sheet1!$B$4</c:f>
              <c:strCache>
                <c:ptCount val="1"/>
                <c:pt idx="0">
                  <c:v>Growth Rate Reference</c:v>
                </c:pt>
              </c:strCache>
            </c:strRef>
          </c:tx>
          <c:spPr>
            <a:ln w="22225" cap="rnd">
              <a:solidFill>
                <a:sysClr val="windowText" lastClr="000000"/>
              </a:solidFill>
              <a:round/>
            </a:ln>
            <a:effectLst/>
          </c:spPr>
          <c:marker>
            <c:symbol val="none"/>
          </c:marker>
          <c:cat>
            <c:numRef>
              <c:f>Sheet1!$A$5:$A$65</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Sheet1!$B$5:$B$65</c:f>
              <c:numCache>
                <c:formatCode>0.00%</c:formatCode>
                <c:ptCount val="61"/>
                <c:pt idx="0">
                  <c:v>4.9074396324362279E-2</c:v>
                </c:pt>
                <c:pt idx="1">
                  <c:v>3.8334575679510596E-2</c:v>
                </c:pt>
                <c:pt idx="2">
                  <c:v>1.6839919740248899E-2</c:v>
                </c:pt>
                <c:pt idx="3">
                  <c:v>1.8865425982240946E-2</c:v>
                </c:pt>
                <c:pt idx="4">
                  <c:v>2.2014011717499171E-2</c:v>
                </c:pt>
                <c:pt idx="5">
                  <c:v>2.9794682194633326E-2</c:v>
                </c:pt>
                <c:pt idx="6">
                  <c:v>2.7356547285611654E-2</c:v>
                </c:pt>
                <c:pt idx="7">
                  <c:v>2.3356857388466823E-2</c:v>
                </c:pt>
                <c:pt idx="8">
                  <c:v>2.6787260680826819E-2</c:v>
                </c:pt>
                <c:pt idx="9">
                  <c:v>2.3023319227118977E-2</c:v>
                </c:pt>
                <c:pt idx="10">
                  <c:v>2.8507360042526741E-2</c:v>
                </c:pt>
                <c:pt idx="11">
                  <c:v>1.2685726115517992E-2</c:v>
                </c:pt>
                <c:pt idx="12">
                  <c:v>1.3959040142822232E-2</c:v>
                </c:pt>
                <c:pt idx="13">
                  <c:v>6.4235087126658375E-3</c:v>
                </c:pt>
                <c:pt idx="14">
                  <c:v>1.4668789994359832E-2</c:v>
                </c:pt>
                <c:pt idx="15">
                  <c:v>1.6196517668597421E-2</c:v>
                </c:pt>
                <c:pt idx="16">
                  <c:v>1.3897996521021305E-2</c:v>
                </c:pt>
                <c:pt idx="17">
                  <c:v>1.5395401903384842E-2</c:v>
                </c:pt>
                <c:pt idx="18">
                  <c:v>4.8030540642500785E-3</c:v>
                </c:pt>
                <c:pt idx="19">
                  <c:v>-8.1987385358968101E-3</c:v>
                </c:pt>
                <c:pt idx="20">
                  <c:v>-2.9821004242736038E-4</c:v>
                </c:pt>
                <c:pt idx="21">
                  <c:v>1.4153288132248143E-3</c:v>
                </c:pt>
                <c:pt idx="22">
                  <c:v>9.626069943538651E-3</c:v>
                </c:pt>
                <c:pt idx="23">
                  <c:v>-1.5823873945460809E-3</c:v>
                </c:pt>
                <c:pt idx="24">
                  <c:v>1.771780628015307E-3</c:v>
                </c:pt>
                <c:pt idx="25">
                  <c:v>5.8674016063922085E-3</c:v>
                </c:pt>
                <c:pt idx="26">
                  <c:v>2.9191994440820324E-3</c:v>
                </c:pt>
                <c:pt idx="27">
                  <c:v>-3.3248349621081141E-3</c:v>
                </c:pt>
                <c:pt idx="28">
                  <c:v>8.7383700314953572E-3</c:v>
                </c:pt>
                <c:pt idx="29">
                  <c:v>4.4478808813386284E-3</c:v>
                </c:pt>
                <c:pt idx="30">
                  <c:v>-5.4096309324049852E-3</c:v>
                </c:pt>
                <c:pt idx="31">
                  <c:v>-1.2217378664379774E-3</c:v>
                </c:pt>
                <c:pt idx="32">
                  <c:v>4.4651680978184949E-3</c:v>
                </c:pt>
                <c:pt idx="33">
                  <c:v>2.531758348667168E-2</c:v>
                </c:pt>
                <c:pt idx="34">
                  <c:v>1.159060661302469E-2</c:v>
                </c:pt>
                <c:pt idx="35">
                  <c:v>1.2657794259929522E-2</c:v>
                </c:pt>
                <c:pt idx="36">
                  <c:v>7.3164665007319218E-3</c:v>
                </c:pt>
                <c:pt idx="37">
                  <c:v>6.6678809207603162E-3</c:v>
                </c:pt>
                <c:pt idx="38">
                  <c:v>5.8273449995276394E-3</c:v>
                </c:pt>
                <c:pt idx="39">
                  <c:v>5.7112961322722811E-3</c:v>
                </c:pt>
                <c:pt idx="40">
                  <c:v>5.6888294124464167E-3</c:v>
                </c:pt>
                <c:pt idx="41">
                  <c:v>5.7892986962206905E-3</c:v>
                </c:pt>
                <c:pt idx="42">
                  <c:v>5.9711493110579106E-3</c:v>
                </c:pt>
                <c:pt idx="43">
                  <c:v>6.2881537934358356E-3</c:v>
                </c:pt>
                <c:pt idx="44">
                  <c:v>6.6177824291924203E-3</c:v>
                </c:pt>
                <c:pt idx="45">
                  <c:v>7.0131253991931874E-3</c:v>
                </c:pt>
                <c:pt idx="46">
                  <c:v>7.7008236844047229E-3</c:v>
                </c:pt>
                <c:pt idx="47">
                  <c:v>8.6342241287302723E-3</c:v>
                </c:pt>
                <c:pt idx="48">
                  <c:v>9.3079093319796691E-3</c:v>
                </c:pt>
                <c:pt idx="49">
                  <c:v>9.5864405883443471E-3</c:v>
                </c:pt>
                <c:pt idx="50">
                  <c:v>9.3014023491970743E-3</c:v>
                </c:pt>
                <c:pt idx="51">
                  <c:v>9.2197983405011286E-3</c:v>
                </c:pt>
                <c:pt idx="52">
                  <c:v>9.4381479507272825E-3</c:v>
                </c:pt>
                <c:pt idx="53">
                  <c:v>9.880448208260173E-3</c:v>
                </c:pt>
                <c:pt idx="54">
                  <c:v>1.0114417873410275E-2</c:v>
                </c:pt>
                <c:pt idx="55">
                  <c:v>1.0195195717819017E-2</c:v>
                </c:pt>
                <c:pt idx="56">
                  <c:v>1.0367411711661445E-2</c:v>
                </c:pt>
                <c:pt idx="57">
                  <c:v>1.0314945601391345E-2</c:v>
                </c:pt>
                <c:pt idx="58">
                  <c:v>1.0107226723131468E-2</c:v>
                </c:pt>
                <c:pt idx="59">
                  <c:v>1.0097934351019244E-2</c:v>
                </c:pt>
                <c:pt idx="60">
                  <c:v>1.0710476793759138E-2</c:v>
                </c:pt>
              </c:numCache>
            </c:numRef>
          </c:val>
          <c:smooth val="0"/>
          <c:extLst>
            <c:ext xmlns:c16="http://schemas.microsoft.com/office/drawing/2014/chart" uri="{C3380CC4-5D6E-409C-BE32-E72D297353CC}">
              <c16:uniqueId val="{00000002-E88F-E640-A175-39482AD6B799}"/>
            </c:ext>
          </c:extLst>
        </c:ser>
        <c:dLbls>
          <c:showLegendKey val="0"/>
          <c:showVal val="0"/>
          <c:showCatName val="0"/>
          <c:showSerName val="0"/>
          <c:showPercent val="0"/>
          <c:showBubbleSize val="0"/>
        </c:dLbls>
        <c:smooth val="0"/>
        <c:axId val="-217359584"/>
        <c:axId val="-217356864"/>
        <c:extLst/>
      </c:lineChart>
      <c:catAx>
        <c:axId val="-217359584"/>
        <c:scaling>
          <c:orientation val="minMax"/>
        </c:scaling>
        <c:delete val="0"/>
        <c:axPos val="b"/>
        <c:numFmt formatCode="General" sourceLinked="1"/>
        <c:majorTickMark val="out"/>
        <c:minorTickMark val="none"/>
        <c:tickLblPos val="low"/>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7356864"/>
        <c:crosses val="autoZero"/>
        <c:auto val="1"/>
        <c:lblAlgn val="ctr"/>
        <c:lblOffset val="100"/>
        <c:tickLblSkip val="10"/>
        <c:tickMarkSkip val="10"/>
        <c:noMultiLvlLbl val="0"/>
      </c:catAx>
      <c:valAx>
        <c:axId val="-217356864"/>
        <c:scaling>
          <c:orientation val="minMax"/>
          <c:max val="5.000000000000001E-2"/>
          <c:min val="-2.0000000000000004E-2"/>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12700">
            <a:solidFill>
              <a:schemeClr val="bg1">
                <a:lumMod val="65000"/>
              </a:schemeClr>
            </a:solidFill>
            <a:prstDash val="lgDash"/>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7359584"/>
        <c:crossesAt val="32"/>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69081545264162"/>
          <c:y val="0.2266248258079718"/>
          <c:w val="0.74393119722478329"/>
          <c:h val="0.51641470312646687"/>
        </c:manualLayout>
      </c:layout>
      <c:barChart>
        <c:barDir val="col"/>
        <c:grouping val="stacked"/>
        <c:varyColors val="0"/>
        <c:ser>
          <c:idx val="3"/>
          <c:order val="0"/>
          <c:tx>
            <c:strRef>
              <c:f>Sheet1!$C$1</c:f>
              <c:strCache>
                <c:ptCount val="1"/>
                <c:pt idx="0">
                  <c:v>Electric Sales</c:v>
                </c:pt>
              </c:strCache>
            </c:strRef>
          </c:tx>
          <c:spPr>
            <a:solidFill>
              <a:schemeClr val="tx2"/>
            </a:solidFill>
            <a:ln>
              <a:noFill/>
            </a:ln>
            <a:effectLst/>
          </c:spPr>
          <c:invertIfNegative val="0"/>
          <c:cat>
            <c:numRef>
              <c:f>Sheet1!$B$2:$B$16</c:f>
              <c:numCache>
                <c:formatCode>General</c:formatCode>
                <c:ptCount val="15"/>
                <c:pt idx="0">
                  <c:v>1990</c:v>
                </c:pt>
                <c:pt idx="1">
                  <c:v>2021</c:v>
                </c:pt>
                <c:pt idx="2">
                  <c:v>2050</c:v>
                </c:pt>
                <c:pt idx="4">
                  <c:v>1990</c:v>
                </c:pt>
                <c:pt idx="5">
                  <c:v>2021</c:v>
                </c:pt>
                <c:pt idx="6">
                  <c:v>2050</c:v>
                </c:pt>
                <c:pt idx="8">
                  <c:v>1990</c:v>
                </c:pt>
                <c:pt idx="9">
                  <c:v>2021</c:v>
                </c:pt>
                <c:pt idx="10">
                  <c:v>2050</c:v>
                </c:pt>
                <c:pt idx="12">
                  <c:v>1990</c:v>
                </c:pt>
                <c:pt idx="13">
                  <c:v>2021</c:v>
                </c:pt>
                <c:pt idx="14">
                  <c:v>2050</c:v>
                </c:pt>
              </c:numCache>
            </c:numRef>
          </c:cat>
          <c:val>
            <c:numRef>
              <c:f>Sheet1!$C$2:$C$16</c:f>
              <c:numCache>
                <c:formatCode>General</c:formatCode>
                <c:ptCount val="15"/>
                <c:pt idx="0">
                  <c:v>924.01869899999997</c:v>
                </c:pt>
                <c:pt idx="1">
                  <c:v>1490.3607179999999</c:v>
                </c:pt>
                <c:pt idx="2">
                  <c:v>1814.8610839999999</c:v>
                </c:pt>
                <c:pt idx="4">
                  <c:v>838.26310599999999</c:v>
                </c:pt>
                <c:pt idx="5">
                  <c:v>1318.7407229999999</c:v>
                </c:pt>
                <c:pt idx="6">
                  <c:v>1537.9532469999999</c:v>
                </c:pt>
                <c:pt idx="8">
                  <c:v>945.521694999999</c:v>
                </c:pt>
                <c:pt idx="9">
                  <c:v>981.15417500000001</c:v>
                </c:pt>
                <c:pt idx="10">
                  <c:v>1217.4959719999999</c:v>
                </c:pt>
                <c:pt idx="12">
                  <c:v>4.7511650000000003</c:v>
                </c:pt>
                <c:pt idx="13">
                  <c:v>12.948790000000001</c:v>
                </c:pt>
                <c:pt idx="14">
                  <c:v>145.683121</c:v>
                </c:pt>
              </c:numCache>
            </c:numRef>
          </c:val>
          <c:extLst>
            <c:ext xmlns:c16="http://schemas.microsoft.com/office/drawing/2014/chart" uri="{C3380CC4-5D6E-409C-BE32-E72D297353CC}">
              <c16:uniqueId val="{00000000-A166-7D41-AA8D-EEFFE4464192}"/>
            </c:ext>
          </c:extLst>
        </c:ser>
        <c:ser>
          <c:idx val="5"/>
          <c:order val="1"/>
          <c:tx>
            <c:strRef>
              <c:f>Sheet1!$D$1</c:f>
              <c:strCache>
                <c:ptCount val="1"/>
                <c:pt idx="0">
                  <c:v>Direct Use</c:v>
                </c:pt>
              </c:strCache>
            </c:strRef>
          </c:tx>
          <c:spPr>
            <a:solidFill>
              <a:schemeClr val="accent1"/>
            </a:solidFill>
            <a:ln>
              <a:noFill/>
            </a:ln>
            <a:effectLst/>
          </c:spPr>
          <c:invertIfNegative val="0"/>
          <c:cat>
            <c:numRef>
              <c:f>Sheet1!$B$2:$B$16</c:f>
              <c:numCache>
                <c:formatCode>General</c:formatCode>
                <c:ptCount val="15"/>
                <c:pt idx="0">
                  <c:v>1990</c:v>
                </c:pt>
                <c:pt idx="1">
                  <c:v>2021</c:v>
                </c:pt>
                <c:pt idx="2">
                  <c:v>2050</c:v>
                </c:pt>
                <c:pt idx="4">
                  <c:v>1990</c:v>
                </c:pt>
                <c:pt idx="5">
                  <c:v>2021</c:v>
                </c:pt>
                <c:pt idx="6">
                  <c:v>2050</c:v>
                </c:pt>
                <c:pt idx="8">
                  <c:v>1990</c:v>
                </c:pt>
                <c:pt idx="9">
                  <c:v>2021</c:v>
                </c:pt>
                <c:pt idx="10">
                  <c:v>2050</c:v>
                </c:pt>
                <c:pt idx="12">
                  <c:v>1990</c:v>
                </c:pt>
                <c:pt idx="13">
                  <c:v>2021</c:v>
                </c:pt>
                <c:pt idx="14">
                  <c:v>2050</c:v>
                </c:pt>
              </c:numCache>
            </c:numRef>
          </c:cat>
          <c:val>
            <c:numRef>
              <c:f>Sheet1!$D$2:$D$16</c:f>
              <c:numCache>
                <c:formatCode>General</c:formatCode>
                <c:ptCount val="15"/>
                <c:pt idx="0">
                  <c:v>1.1771999999999999E-2</c:v>
                </c:pt>
                <c:pt idx="1">
                  <c:v>28.42709</c:v>
                </c:pt>
                <c:pt idx="2">
                  <c:v>155.98519899999999</c:v>
                </c:pt>
                <c:pt idx="4">
                  <c:v>2.5750634048737302</c:v>
                </c:pt>
                <c:pt idx="5">
                  <c:v>28.024908</c:v>
                </c:pt>
                <c:pt idx="6">
                  <c:v>94.271179000000004</c:v>
                </c:pt>
                <c:pt idx="8">
                  <c:v>57.715862595126303</c:v>
                </c:pt>
                <c:pt idx="9">
                  <c:v>114.002425</c:v>
                </c:pt>
                <c:pt idx="10">
                  <c:v>157.38358199999999</c:v>
                </c:pt>
                <c:pt idx="12">
                  <c:v>0</c:v>
                </c:pt>
                <c:pt idx="13">
                  <c:v>0</c:v>
                </c:pt>
                <c:pt idx="14">
                  <c:v>0</c:v>
                </c:pt>
              </c:numCache>
            </c:numRef>
          </c:val>
          <c:extLst>
            <c:ext xmlns:c16="http://schemas.microsoft.com/office/drawing/2014/chart" uri="{C3380CC4-5D6E-409C-BE32-E72D297353CC}">
              <c16:uniqueId val="{00000001-A166-7D41-AA8D-EEFFE4464192}"/>
            </c:ext>
          </c:extLst>
        </c:ser>
        <c:dLbls>
          <c:showLegendKey val="0"/>
          <c:showVal val="0"/>
          <c:showCatName val="0"/>
          <c:showSerName val="0"/>
          <c:showPercent val="0"/>
          <c:showBubbleSize val="0"/>
        </c:dLbls>
        <c:gapWidth val="67"/>
        <c:overlap val="100"/>
        <c:axId val="-217349248"/>
        <c:axId val="-217347616"/>
      </c:barChart>
      <c:catAx>
        <c:axId val="-217349248"/>
        <c:scaling>
          <c:orientation val="minMax"/>
        </c:scaling>
        <c:delete val="0"/>
        <c:axPos val="b"/>
        <c:numFmt formatCode="General" sourceLinked="1"/>
        <c:majorTickMark val="none"/>
        <c:minorTickMark val="none"/>
        <c:tickLblPos val="low"/>
        <c:spPr>
          <a:noFill/>
          <a:ln w="9525" cap="flat" cmpd="sng" algn="ctr">
            <a:solidFill>
              <a:schemeClr val="tx1"/>
            </a:solidFill>
            <a:round/>
          </a:ln>
          <a:effectLst/>
        </c:spPr>
        <c:txPr>
          <a:bodyPr rot="-5400000" spcFirstLastPara="1" vertOverflow="ellipsis"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17347616"/>
        <c:crosses val="autoZero"/>
        <c:auto val="1"/>
        <c:lblAlgn val="ctr"/>
        <c:lblOffset val="100"/>
        <c:noMultiLvlLbl val="0"/>
      </c:catAx>
      <c:valAx>
        <c:axId val="-217347616"/>
        <c:scaling>
          <c:orientation val="minMax"/>
          <c:max val="2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r>
                  <a:rPr lang="en-US" sz="2000" dirty="0" err="1"/>
                  <a:t>TWh</a:t>
                </a:r>
                <a:endParaRPr 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17349248"/>
        <c:crosses val="autoZero"/>
        <c:crossBetween val="between"/>
        <c:majorUnit val="400"/>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Sheet1!$A$1:$A$24</c:f>
              <c:numCache>
                <c:formatCode>0</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val>
          <c:extLst>
            <c:ext xmlns:c16="http://schemas.microsoft.com/office/drawing/2014/chart" uri="{C3380CC4-5D6E-409C-BE32-E72D297353CC}">
              <c16:uniqueId val="{00000000-97B2-1D48-BBED-2FC8A04A15FB}"/>
            </c:ext>
          </c:extLst>
        </c:ser>
        <c:ser>
          <c:idx val="1"/>
          <c:order val="1"/>
          <c:spPr>
            <a:solidFill>
              <a:schemeClr val="accent1"/>
            </a:solidFill>
            <a:ln>
              <a:solidFill>
                <a:schemeClr val="tx1"/>
              </a:solidFill>
            </a:ln>
            <a:effectLst/>
          </c:spPr>
          <c:invertIfNegative val="0"/>
          <c:val>
            <c:numRef>
              <c:f>Sheet1!$B$1:$B$24</c:f>
              <c:numCache>
                <c:formatCode>General</c:formatCode>
                <c:ptCount val="24"/>
                <c:pt idx="0">
                  <c:v>500</c:v>
                </c:pt>
                <c:pt idx="1">
                  <c:v>500</c:v>
                </c:pt>
                <c:pt idx="2">
                  <c:v>500</c:v>
                </c:pt>
                <c:pt idx="3">
                  <c:v>500</c:v>
                </c:pt>
                <c:pt idx="4">
                  <c:v>500</c:v>
                </c:pt>
                <c:pt idx="5">
                  <c:v>500</c:v>
                </c:pt>
                <c:pt idx="6">
                  <c:v>500</c:v>
                </c:pt>
                <c:pt idx="7">
                  <c:v>1000</c:v>
                </c:pt>
                <c:pt idx="8">
                  <c:v>1000</c:v>
                </c:pt>
                <c:pt idx="9">
                  <c:v>1000</c:v>
                </c:pt>
                <c:pt idx="10">
                  <c:v>2000</c:v>
                </c:pt>
                <c:pt idx="11">
                  <c:v>2000</c:v>
                </c:pt>
                <c:pt idx="12">
                  <c:v>500</c:v>
                </c:pt>
                <c:pt idx="13">
                  <c:v>1500</c:v>
                </c:pt>
                <c:pt idx="14">
                  <c:v>1500</c:v>
                </c:pt>
                <c:pt idx="15">
                  <c:v>1500</c:v>
                </c:pt>
                <c:pt idx="16">
                  <c:v>1500</c:v>
                </c:pt>
                <c:pt idx="17">
                  <c:v>500</c:v>
                </c:pt>
                <c:pt idx="18">
                  <c:v>500</c:v>
                </c:pt>
                <c:pt idx="19">
                  <c:v>500</c:v>
                </c:pt>
                <c:pt idx="20">
                  <c:v>500</c:v>
                </c:pt>
                <c:pt idx="21">
                  <c:v>500</c:v>
                </c:pt>
                <c:pt idx="22">
                  <c:v>500</c:v>
                </c:pt>
                <c:pt idx="23">
                  <c:v>500</c:v>
                </c:pt>
              </c:numCache>
            </c:numRef>
          </c:val>
          <c:extLst>
            <c:ext xmlns:c16="http://schemas.microsoft.com/office/drawing/2014/chart" uri="{C3380CC4-5D6E-409C-BE32-E72D297353CC}">
              <c16:uniqueId val="{00000001-97B2-1D48-BBED-2FC8A04A15FB}"/>
            </c:ext>
          </c:extLst>
        </c:ser>
        <c:dLbls>
          <c:showLegendKey val="0"/>
          <c:showVal val="0"/>
          <c:showCatName val="0"/>
          <c:showSerName val="0"/>
          <c:showPercent val="0"/>
          <c:showBubbleSize val="0"/>
        </c:dLbls>
        <c:gapWidth val="0"/>
        <c:overlap val="100"/>
        <c:axId val="620442655"/>
        <c:axId val="620283951"/>
      </c:barChart>
      <c:catAx>
        <c:axId val="620442655"/>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a:solidFill>
                      <a:schemeClr val="tx1"/>
                    </a:solidFill>
                  </a:rPr>
                  <a:t>Time of Day</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620283951"/>
        <c:crosses val="autoZero"/>
        <c:auto val="1"/>
        <c:lblAlgn val="ctr"/>
        <c:lblOffset val="100"/>
        <c:noMultiLvlLbl val="0"/>
      </c:catAx>
      <c:valAx>
        <c:axId val="6202839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a:solidFill>
                      <a:schemeClr val="tx1"/>
                    </a:solidFill>
                  </a:rPr>
                  <a:t>kW</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6204426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6">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0.40579</cdr:x>
      <cdr:y>0.10307</cdr:y>
    </cdr:from>
    <cdr:to>
      <cdr:x>0.56367</cdr:x>
      <cdr:y>0.16467</cdr:y>
    </cdr:to>
    <cdr:grpSp>
      <cdr:nvGrpSpPr>
        <cdr:cNvPr id="4" name="Group 3">
          <a:extLst xmlns:a="http://schemas.openxmlformats.org/drawingml/2006/main">
            <a:ext uri="{FF2B5EF4-FFF2-40B4-BE49-F238E27FC236}">
              <a16:creationId xmlns:a16="http://schemas.microsoft.com/office/drawing/2014/main" id="{35CD3591-025C-C3EB-0262-C8838AB0234C}"/>
            </a:ext>
          </a:extLst>
        </cdr:cNvPr>
        <cdr:cNvGrpSpPr/>
      </cdr:nvGrpSpPr>
      <cdr:grpSpPr>
        <a:xfrm xmlns:a="http://schemas.openxmlformats.org/drawingml/2006/main">
          <a:off x="3043218" y="533198"/>
          <a:ext cx="1183978" cy="318718"/>
          <a:chOff x="2508828" y="578558"/>
          <a:chExt cx="1183978" cy="318718"/>
        </a:xfrm>
      </cdr:grpSpPr>
      <cdr:sp macro="" textlink="">
        <cdr:nvSpPr>
          <cdr:cNvPr id="6" name="TextBox 1"/>
          <cdr:cNvSpPr txBox="1"/>
        </cdr:nvSpPr>
        <cdr:spPr bwMode="auto">
          <a:xfrm xmlns:a="http://schemas.openxmlformats.org/drawingml/2006/main">
            <a:off x="2508828" y="578558"/>
            <a:ext cx="1183978" cy="3187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600" b="0" i="0" dirty="0">
                <a:solidFill>
                  <a:schemeClr val="bg2"/>
                </a:solidFill>
                <a:latin typeface="+mn-lt"/>
                <a:ea typeface="Times New Roman" charset="0"/>
                <a:cs typeface="Times New Roman" charset="0"/>
              </a:rPr>
              <a:t>           </a:t>
            </a:r>
            <a:r>
              <a:rPr lang="en-US" sz="1600" b="1" i="0" dirty="0">
                <a:solidFill>
                  <a:sysClr val="windowText" lastClr="000000"/>
                </a:solidFill>
                <a:latin typeface="+mn-lt"/>
                <a:ea typeface="Times New Roman" charset="0"/>
                <a:cs typeface="Times New Roman" charset="0"/>
              </a:rPr>
              <a:t>2021</a:t>
            </a:r>
            <a:endParaRPr lang="en-US" sz="1600" b="0" i="0" dirty="0">
              <a:solidFill>
                <a:sysClr val="windowText" lastClr="000000"/>
              </a:solidFill>
              <a:latin typeface="+mn-lt"/>
              <a:ea typeface="Times New Roman" charset="0"/>
              <a:cs typeface="Times New Roman" charset="0"/>
            </a:endParaRPr>
          </a:p>
          <a:p xmlns:a="http://schemas.openxmlformats.org/drawingml/2006/main">
            <a:pPr eaLnBrk="0" hangingPunct="0"/>
            <a:r>
              <a:rPr lang="en-US" sz="1600" b="0" i="0" dirty="0">
                <a:solidFill>
                  <a:sysClr val="windowText" lastClr="000000"/>
                </a:solidFill>
                <a:latin typeface="+mn-lt"/>
                <a:ea typeface="Times New Roman" charset="0"/>
                <a:cs typeface="Times New Roman" charset="0"/>
              </a:rPr>
              <a:t>   history</a:t>
            </a:r>
            <a:r>
              <a:rPr lang="en-US" sz="1600" b="0" i="0" baseline="0" dirty="0">
                <a:solidFill>
                  <a:sysClr val="windowText" lastClr="000000"/>
                </a:solidFill>
                <a:latin typeface="+mn-lt"/>
                <a:ea typeface="Times New Roman" charset="0"/>
                <a:cs typeface="Times New Roman" charset="0"/>
              </a:rPr>
              <a:t>   projections</a:t>
            </a:r>
            <a:endParaRPr lang="en-US" sz="1600" b="0" i="0" dirty="0">
              <a:solidFill>
                <a:sysClr val="windowText" lastClr="000000"/>
              </a:solidFill>
              <a:latin typeface="+mn-lt"/>
              <a:ea typeface="Times New Roman" charset="0"/>
              <a:cs typeface="Times New Roman" charset="0"/>
            </a:endParaRPr>
          </a:p>
        </cdr:txBody>
      </cdr:sp>
    </cdr:grpSp>
  </cdr:relSizeAnchor>
</c:userShapes>
</file>

<file path=ppt/drawings/drawing2.xml><?xml version="1.0" encoding="utf-8"?>
<c:userShapes xmlns:c="http://schemas.openxmlformats.org/drawingml/2006/chart">
  <cdr:relSizeAnchor xmlns:cdr="http://schemas.openxmlformats.org/drawingml/2006/chartDrawing">
    <cdr:from>
      <cdr:x>0.70116</cdr:x>
      <cdr:y>0.3665</cdr:y>
    </cdr:from>
    <cdr:to>
      <cdr:x>1</cdr:x>
      <cdr:y>0.53859</cdr:y>
    </cdr:to>
    <cdr:sp macro="" textlink="">
      <cdr:nvSpPr>
        <cdr:cNvPr id="8" name="TextBox 1"/>
        <cdr:cNvSpPr txBox="1"/>
      </cdr:nvSpPr>
      <cdr:spPr bwMode="auto">
        <a:xfrm xmlns:a="http://schemas.openxmlformats.org/drawingml/2006/main">
          <a:off x="5529839" y="1853691"/>
          <a:ext cx="2356861" cy="8704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2400" b="1" dirty="0">
              <a:solidFill>
                <a:schemeClr val="accent1"/>
              </a:solidFill>
              <a:ea typeface="Times New Roman" charset="0"/>
              <a:cs typeface="Times New Roman" charset="0"/>
            </a:rPr>
            <a:t>Onsite  generation</a:t>
          </a:r>
          <a:endParaRPr lang="en-US" sz="2400" b="1" i="0" dirty="0">
            <a:solidFill>
              <a:schemeClr val="accent1"/>
            </a:solidFill>
            <a:latin typeface="+mn-lt"/>
            <a:ea typeface="Times New Roman" charset="0"/>
            <a:cs typeface="Times New Roman" charset="0"/>
          </a:endParaRPr>
        </a:p>
        <a:p xmlns:a="http://schemas.openxmlformats.org/drawingml/2006/main">
          <a:pPr eaLnBrk="0" hangingPunct="0"/>
          <a:endParaRPr lang="en-US" sz="2400" b="1" i="0" dirty="0">
            <a:solidFill>
              <a:schemeClr val="bg1">
                <a:lumMod val="65000"/>
              </a:schemeClr>
            </a:solidFill>
            <a:latin typeface="+mn-lt"/>
            <a:ea typeface="Times New Roman" charset="0"/>
            <a:cs typeface="Times New Roman" charset="0"/>
          </a:endParaRPr>
        </a:p>
        <a:p xmlns:a="http://schemas.openxmlformats.org/drawingml/2006/main">
          <a:pPr eaLnBrk="0" hangingPunct="0"/>
          <a:r>
            <a:rPr lang="en-US" sz="2400" b="1" dirty="0">
              <a:solidFill>
                <a:schemeClr val="tx2"/>
              </a:solidFill>
              <a:ea typeface="Times New Roman" charset="0"/>
              <a:cs typeface="Times New Roman" charset="0"/>
            </a:rPr>
            <a:t>Purchased electricity</a:t>
          </a:r>
          <a:endParaRPr lang="en-US" sz="2400" b="1" i="0" dirty="0">
            <a:solidFill>
              <a:schemeClr val="tx2"/>
            </a:solidFill>
            <a:latin typeface="+mn-lt"/>
            <a:ea typeface="Times New Roman" charset="0"/>
            <a:cs typeface="Times New Roman" charset="0"/>
          </a:endParaRPr>
        </a:p>
      </cdr:txBody>
    </cdr:sp>
  </cdr:relSizeAnchor>
  <cdr:relSizeAnchor xmlns:cdr="http://schemas.openxmlformats.org/drawingml/2006/chartDrawing">
    <cdr:from>
      <cdr:x>0.14745</cdr:x>
      <cdr:y>0.86683</cdr:y>
    </cdr:from>
    <cdr:to>
      <cdr:x>0.26339</cdr:x>
      <cdr:y>0.92709</cdr:y>
    </cdr:to>
    <cdr:sp macro="" textlink="">
      <cdr:nvSpPr>
        <cdr:cNvPr id="3" name="TextBox 2">
          <a:extLst xmlns:a="http://schemas.openxmlformats.org/drawingml/2006/main">
            <a:ext uri="{FF2B5EF4-FFF2-40B4-BE49-F238E27FC236}">
              <a16:creationId xmlns:a16="http://schemas.microsoft.com/office/drawing/2014/main" id="{13D87B84-93E4-8795-1266-69B7CF32DE41}"/>
            </a:ext>
          </a:extLst>
        </cdr:cNvPr>
        <cdr:cNvSpPr txBox="1"/>
      </cdr:nvSpPr>
      <cdr:spPr>
        <a:xfrm xmlns:a="http://schemas.openxmlformats.org/drawingml/2006/main">
          <a:off x="1162909" y="4384295"/>
          <a:ext cx="914384" cy="30478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a:t>Residential</a:t>
          </a:r>
        </a:p>
      </cdr:txBody>
    </cdr:sp>
  </cdr:relSizeAnchor>
  <cdr:relSizeAnchor xmlns:cdr="http://schemas.openxmlformats.org/drawingml/2006/chartDrawing">
    <cdr:from>
      <cdr:x>0.34069</cdr:x>
      <cdr:y>0.86683</cdr:y>
    </cdr:from>
    <cdr:to>
      <cdr:x>0.45663</cdr:x>
      <cdr:y>0.92709</cdr:y>
    </cdr:to>
    <cdr:sp macro="" textlink="">
      <cdr:nvSpPr>
        <cdr:cNvPr id="5" name="TextBox 4">
          <a:extLst xmlns:a="http://schemas.openxmlformats.org/drawingml/2006/main">
            <a:ext uri="{FF2B5EF4-FFF2-40B4-BE49-F238E27FC236}">
              <a16:creationId xmlns:a16="http://schemas.microsoft.com/office/drawing/2014/main" id="{4B91B4D2-81C9-9C5F-6069-6A7723FEB52F}"/>
            </a:ext>
          </a:extLst>
        </cdr:cNvPr>
        <cdr:cNvSpPr txBox="1"/>
      </cdr:nvSpPr>
      <cdr:spPr>
        <a:xfrm xmlns:a="http://schemas.openxmlformats.org/drawingml/2006/main">
          <a:off x="2686935" y="4384295"/>
          <a:ext cx="914384" cy="30478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a:t>Commercial</a:t>
          </a:r>
        </a:p>
      </cdr:txBody>
    </cdr:sp>
  </cdr:relSizeAnchor>
  <cdr:relSizeAnchor xmlns:cdr="http://schemas.openxmlformats.org/drawingml/2006/chartDrawing">
    <cdr:from>
      <cdr:x>0.53392</cdr:x>
      <cdr:y>0.86683</cdr:y>
    </cdr:from>
    <cdr:to>
      <cdr:x>0.64986</cdr:x>
      <cdr:y>0.92709</cdr:y>
    </cdr:to>
    <cdr:sp macro="" textlink="">
      <cdr:nvSpPr>
        <cdr:cNvPr id="6" name="TextBox 5">
          <a:extLst xmlns:a="http://schemas.openxmlformats.org/drawingml/2006/main">
            <a:ext uri="{FF2B5EF4-FFF2-40B4-BE49-F238E27FC236}">
              <a16:creationId xmlns:a16="http://schemas.microsoft.com/office/drawing/2014/main" id="{15DAC9B9-0164-796D-55ED-9B91214D7D8E}"/>
            </a:ext>
          </a:extLst>
        </cdr:cNvPr>
        <cdr:cNvSpPr txBox="1"/>
      </cdr:nvSpPr>
      <cdr:spPr>
        <a:xfrm xmlns:a="http://schemas.openxmlformats.org/drawingml/2006/main">
          <a:off x="4210882" y="4384295"/>
          <a:ext cx="914384" cy="30478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a:t>Industrial</a:t>
          </a:r>
        </a:p>
      </cdr:txBody>
    </cdr:sp>
  </cdr:relSizeAnchor>
  <cdr:relSizeAnchor xmlns:cdr="http://schemas.openxmlformats.org/drawingml/2006/chartDrawing">
    <cdr:from>
      <cdr:x>0.72716</cdr:x>
      <cdr:y>0.86683</cdr:y>
    </cdr:from>
    <cdr:to>
      <cdr:x>0.8431</cdr:x>
      <cdr:y>0.92709</cdr:y>
    </cdr:to>
    <cdr:sp macro="" textlink="">
      <cdr:nvSpPr>
        <cdr:cNvPr id="7" name="TextBox 6">
          <a:extLst xmlns:a="http://schemas.openxmlformats.org/drawingml/2006/main">
            <a:ext uri="{FF2B5EF4-FFF2-40B4-BE49-F238E27FC236}">
              <a16:creationId xmlns:a16="http://schemas.microsoft.com/office/drawing/2014/main" id="{481F72E0-A740-C598-CF76-44F91173EA20}"/>
            </a:ext>
          </a:extLst>
        </cdr:cNvPr>
        <cdr:cNvSpPr txBox="1"/>
      </cdr:nvSpPr>
      <cdr:spPr>
        <a:xfrm xmlns:a="http://schemas.openxmlformats.org/drawingml/2006/main">
          <a:off x="5734908" y="4384295"/>
          <a:ext cx="914384" cy="30478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a:t>Transportation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E6934-8BC9-4A4A-AFB2-3279E2016B89}"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8F811-AB8E-934C-967F-6CB30A935078}" type="slidenum">
              <a:rPr lang="en-US" smtClean="0"/>
              <a:t>‹#›</a:t>
            </a:fld>
            <a:endParaRPr lang="en-US"/>
          </a:p>
        </p:txBody>
      </p:sp>
    </p:spTree>
    <p:extLst>
      <p:ext uri="{BB962C8B-B14F-4D97-AF65-F5344CB8AC3E}">
        <p14:creationId xmlns:p14="http://schemas.microsoft.com/office/powerpoint/2010/main" val="33687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GB" altLang="x-none"/>
              <a:t>© D. Kirschen 2008</a:t>
            </a:r>
          </a:p>
        </p:txBody>
      </p:sp>
      <p:sp>
        <p:nvSpPr>
          <p:cNvPr id="5" name="Slide Number Placeholder 4"/>
          <p:cNvSpPr>
            <a:spLocks noGrp="1"/>
          </p:cNvSpPr>
          <p:nvPr>
            <p:ph type="sldNum" sz="quarter" idx="5"/>
          </p:nvPr>
        </p:nvSpPr>
        <p:spPr/>
        <p:txBody>
          <a:bodyPr/>
          <a:lstStyle/>
          <a:p>
            <a:fld id="{D0B55E2B-0C83-0D41-AE45-4836FD188BB8}" type="slidenum">
              <a:rPr lang="en-GB" altLang="x-none" smtClean="0"/>
              <a:pPr/>
              <a:t>8</a:t>
            </a:fld>
            <a:endParaRPr lang="en-GB" altLang="x-none"/>
          </a:p>
        </p:txBody>
      </p:sp>
    </p:spTree>
    <p:extLst>
      <p:ext uri="{BB962C8B-B14F-4D97-AF65-F5344CB8AC3E}">
        <p14:creationId xmlns:p14="http://schemas.microsoft.com/office/powerpoint/2010/main" val="287760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38F811-AB8E-934C-967F-6CB30A935078}" type="slidenum">
              <a:rPr lang="en-US" smtClean="0"/>
              <a:t>10</a:t>
            </a:fld>
            <a:endParaRPr lang="en-US"/>
          </a:p>
        </p:txBody>
      </p:sp>
    </p:spTree>
    <p:extLst>
      <p:ext uri="{BB962C8B-B14F-4D97-AF65-F5344CB8AC3E}">
        <p14:creationId xmlns:p14="http://schemas.microsoft.com/office/powerpoint/2010/main" val="4002133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GB">
                <a:solidFill>
                  <a:prstClr val="black"/>
                </a:solidFill>
              </a:rPr>
              <a:t>© 2008 D. Kirschen &amp; The University of Manchester</a:t>
            </a:r>
          </a:p>
        </p:txBody>
      </p:sp>
      <p:sp>
        <p:nvSpPr>
          <p:cNvPr id="5" name="Rectangle 7"/>
          <p:cNvSpPr>
            <a:spLocks noGrp="1" noChangeArrowheads="1"/>
          </p:cNvSpPr>
          <p:nvPr>
            <p:ph type="sldNum" sz="quarter" idx="5"/>
          </p:nvPr>
        </p:nvSpPr>
        <p:spPr>
          <a:ln/>
        </p:spPr>
        <p:txBody>
          <a:bodyPr/>
          <a:lstStyle/>
          <a:p>
            <a:fld id="{F634CAE7-1520-FE4D-AF2D-493237DEA44E}" type="slidenum">
              <a:rPr lang="en-GB">
                <a:solidFill>
                  <a:prstClr val="black"/>
                </a:solidFill>
              </a:rPr>
              <a:pPr/>
              <a:t>11</a:t>
            </a:fld>
            <a:endParaRPr lang="en-GB">
              <a:solidFill>
                <a:prstClr val="black"/>
              </a:solidFill>
            </a:endParaRPr>
          </a:p>
        </p:txBody>
      </p:sp>
      <p:sp>
        <p:nvSpPr>
          <p:cNvPr id="3317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960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GB"/>
              <a:t>© 2008 D. Kirschen &amp; The University of Manchester</a:t>
            </a:r>
          </a:p>
        </p:txBody>
      </p:sp>
      <p:sp>
        <p:nvSpPr>
          <p:cNvPr id="5" name="Rectangle 7"/>
          <p:cNvSpPr>
            <a:spLocks noGrp="1" noChangeArrowheads="1"/>
          </p:cNvSpPr>
          <p:nvPr>
            <p:ph type="sldNum" sz="quarter" idx="5"/>
          </p:nvPr>
        </p:nvSpPr>
        <p:spPr>
          <a:ln/>
        </p:spPr>
        <p:txBody>
          <a:bodyPr/>
          <a:lstStyle/>
          <a:p>
            <a:fld id="{1357C731-F930-A54F-AEB2-E60078514320}" type="slidenum">
              <a:rPr lang="en-GB"/>
              <a:pPr/>
              <a:t>12</a:t>
            </a:fld>
            <a:endParaRPr lang="en-GB"/>
          </a:p>
        </p:txBody>
      </p:sp>
      <p:sp>
        <p:nvSpPr>
          <p:cNvPr id="332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3481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GB"/>
              <a:t>© 2008 D. Kirschen &amp; The University of Manchester</a:t>
            </a:r>
          </a:p>
        </p:txBody>
      </p:sp>
      <p:sp>
        <p:nvSpPr>
          <p:cNvPr id="5" name="Rectangle 7"/>
          <p:cNvSpPr>
            <a:spLocks noGrp="1" noChangeArrowheads="1"/>
          </p:cNvSpPr>
          <p:nvPr>
            <p:ph type="sldNum" sz="quarter" idx="5"/>
          </p:nvPr>
        </p:nvSpPr>
        <p:spPr>
          <a:ln/>
        </p:spPr>
        <p:txBody>
          <a:bodyPr/>
          <a:lstStyle/>
          <a:p>
            <a:fld id="{2D5E8060-F69E-8048-8630-5BAC552741DF}" type="slidenum">
              <a:rPr lang="en-GB"/>
              <a:pPr/>
              <a:t>13</a:t>
            </a:fld>
            <a:endParaRPr lang="en-GB"/>
          </a:p>
        </p:txBody>
      </p:sp>
      <p:sp>
        <p:nvSpPr>
          <p:cNvPr id="3338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3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118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GB">
                <a:solidFill>
                  <a:prstClr val="black"/>
                </a:solidFill>
              </a:rPr>
              <a:t>© 2008 D. Kirschen &amp; The University of Manchester</a:t>
            </a:r>
          </a:p>
        </p:txBody>
      </p:sp>
      <p:sp>
        <p:nvSpPr>
          <p:cNvPr id="5" name="Rectangle 7"/>
          <p:cNvSpPr>
            <a:spLocks noGrp="1" noChangeArrowheads="1"/>
          </p:cNvSpPr>
          <p:nvPr>
            <p:ph type="sldNum" sz="quarter" idx="5"/>
          </p:nvPr>
        </p:nvSpPr>
        <p:spPr>
          <a:ln/>
        </p:spPr>
        <p:txBody>
          <a:bodyPr/>
          <a:lstStyle/>
          <a:p>
            <a:fld id="{F634CAE7-1520-FE4D-AF2D-493237DEA44E}" type="slidenum">
              <a:rPr lang="en-GB">
                <a:solidFill>
                  <a:prstClr val="black"/>
                </a:solidFill>
              </a:rPr>
              <a:pPr/>
              <a:t>14</a:t>
            </a:fld>
            <a:endParaRPr lang="en-GB">
              <a:solidFill>
                <a:prstClr val="black"/>
              </a:solidFill>
            </a:endParaRPr>
          </a:p>
        </p:txBody>
      </p:sp>
      <p:sp>
        <p:nvSpPr>
          <p:cNvPr id="3317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874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GB" altLang="x-none"/>
              <a:t>© D. Kirschen 2008</a:t>
            </a:r>
          </a:p>
        </p:txBody>
      </p:sp>
      <p:sp>
        <p:nvSpPr>
          <p:cNvPr id="5" name="Slide Number Placeholder 4"/>
          <p:cNvSpPr>
            <a:spLocks noGrp="1"/>
          </p:cNvSpPr>
          <p:nvPr>
            <p:ph type="sldNum" sz="quarter" idx="5"/>
          </p:nvPr>
        </p:nvSpPr>
        <p:spPr/>
        <p:txBody>
          <a:bodyPr/>
          <a:lstStyle/>
          <a:p>
            <a:fld id="{D0B55E2B-0C83-0D41-AE45-4836FD188BB8}" type="slidenum">
              <a:rPr lang="en-GB" altLang="x-none" smtClean="0"/>
              <a:pPr/>
              <a:t>38</a:t>
            </a:fld>
            <a:endParaRPr lang="en-GB" altLang="x-none"/>
          </a:p>
        </p:txBody>
      </p:sp>
    </p:spTree>
    <p:extLst>
      <p:ext uri="{BB962C8B-B14F-4D97-AF65-F5344CB8AC3E}">
        <p14:creationId xmlns:p14="http://schemas.microsoft.com/office/powerpoint/2010/main" val="413435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DF79-2543-F747-ABDA-54A19A51F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08D541-E990-9D4B-995A-455D63F2BE3D}"/>
              </a:ext>
            </a:extLst>
          </p:cNvPr>
          <p:cNvSpPr>
            <a:spLocks noGrp="1"/>
          </p:cNvSpPr>
          <p:nvPr>
            <p:ph type="subTitle" idx="1"/>
          </p:nvPr>
        </p:nvSpPr>
        <p:spPr>
          <a:xfrm>
            <a:off x="1524000" y="3602038"/>
            <a:ext cx="9144000" cy="1655762"/>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E4C8D33-1B12-0744-B1B1-06B26A6B0CB8}"/>
              </a:ext>
            </a:extLst>
          </p:cNvPr>
          <p:cNvSpPr>
            <a:spLocks noGrp="1"/>
          </p:cNvSpPr>
          <p:nvPr>
            <p:ph type="dt" sz="half" idx="10"/>
          </p:nvPr>
        </p:nvSpPr>
        <p:spPr/>
        <p:txBody>
          <a:bodyPr/>
          <a:lstStyle/>
          <a:p>
            <a:r>
              <a:rPr lang="en-US"/>
              <a:t>© 2023 Daniel Kirschen</a:t>
            </a:r>
          </a:p>
        </p:txBody>
      </p:sp>
      <p:sp>
        <p:nvSpPr>
          <p:cNvPr id="5" name="Footer Placeholder 4">
            <a:extLst>
              <a:ext uri="{FF2B5EF4-FFF2-40B4-BE49-F238E27FC236}">
                <a16:creationId xmlns:a16="http://schemas.microsoft.com/office/drawing/2014/main" id="{3804C2C1-668E-4C47-8CCD-58697C4D3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46DDB-E3F7-BB4B-8881-071958631E02}"/>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8" name="Picture 7">
            <a:extLst>
              <a:ext uri="{FF2B5EF4-FFF2-40B4-BE49-F238E27FC236}">
                <a16:creationId xmlns:a16="http://schemas.microsoft.com/office/drawing/2014/main" id="{B1BE98D1-14E5-7F4F-AA03-361120151EB1}"/>
              </a:ext>
            </a:extLst>
          </p:cNvPr>
          <p:cNvPicPr>
            <a:picLocks noChangeAspect="1"/>
          </p:cNvPicPr>
          <p:nvPr userDrawn="1"/>
        </p:nvPicPr>
        <p:blipFill>
          <a:blip r:embed="rId2"/>
          <a:stretch>
            <a:fillRect/>
          </a:stretch>
        </p:blipFill>
        <p:spPr>
          <a:xfrm>
            <a:off x="1616843" y="4608513"/>
            <a:ext cx="2133600" cy="139700"/>
          </a:xfrm>
          <a:prstGeom prst="rect">
            <a:avLst/>
          </a:prstGeom>
        </p:spPr>
      </p:pic>
    </p:spTree>
    <p:extLst>
      <p:ext uri="{BB962C8B-B14F-4D97-AF65-F5344CB8AC3E}">
        <p14:creationId xmlns:p14="http://schemas.microsoft.com/office/powerpoint/2010/main" val="127260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42F5-DAC2-4549-9839-113BC9F55450}"/>
              </a:ext>
            </a:extLst>
          </p:cNvPr>
          <p:cNvSpPr>
            <a:spLocks noGrp="1"/>
          </p:cNvSpPr>
          <p:nvPr>
            <p:ph type="title"/>
          </p:nvPr>
        </p:nvSpPr>
        <p:spPr>
          <a:xfrm>
            <a:off x="838200" y="365125"/>
            <a:ext cx="10515600" cy="10093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DE15B63-97B1-264A-9288-86D74A81E239}"/>
              </a:ext>
            </a:extLst>
          </p:cNvPr>
          <p:cNvSpPr>
            <a:spLocks noGrp="1"/>
          </p:cNvSpPr>
          <p:nvPr>
            <p:ph idx="1"/>
          </p:nvPr>
        </p:nvSpPr>
        <p:spPr>
          <a:xfrm>
            <a:off x="838200" y="1555668"/>
            <a:ext cx="10515600" cy="4621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DE16-C485-A74C-9F53-E9FAF5767CDB}"/>
              </a:ext>
            </a:extLst>
          </p:cNvPr>
          <p:cNvSpPr>
            <a:spLocks noGrp="1"/>
          </p:cNvSpPr>
          <p:nvPr>
            <p:ph type="dt" sz="half" idx="10"/>
          </p:nvPr>
        </p:nvSpPr>
        <p:spPr>
          <a:xfrm>
            <a:off x="-1" y="6553839"/>
            <a:ext cx="3146961" cy="365125"/>
          </a:xfrm>
        </p:spPr>
        <p:txBody>
          <a:bodyPr/>
          <a:lstStyle>
            <a:lvl1pPr>
              <a:defRPr sz="1100"/>
            </a:lvl1pPr>
          </a:lstStyle>
          <a:p>
            <a:r>
              <a:rPr lang="en-US"/>
              <a:t>© 2023 Daniel Kirschen</a:t>
            </a:r>
            <a:endParaRPr lang="en-US" dirty="0"/>
          </a:p>
        </p:txBody>
      </p:sp>
      <p:sp>
        <p:nvSpPr>
          <p:cNvPr id="5" name="Footer Placeholder 4">
            <a:extLst>
              <a:ext uri="{FF2B5EF4-FFF2-40B4-BE49-F238E27FC236}">
                <a16:creationId xmlns:a16="http://schemas.microsoft.com/office/drawing/2014/main" id="{F406FB72-E9E7-3E4A-AEC1-BF28022DA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1D92A-4114-BD42-B522-5648A2E2388F}"/>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7" name="Picture 6">
            <a:extLst>
              <a:ext uri="{FF2B5EF4-FFF2-40B4-BE49-F238E27FC236}">
                <a16:creationId xmlns:a16="http://schemas.microsoft.com/office/drawing/2014/main" id="{8C77885B-17BE-0C48-BE7F-716732B0DDE0}"/>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397312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79D5-C8B2-E344-8151-DDC5CF529AF6}"/>
              </a:ext>
            </a:extLst>
          </p:cNvPr>
          <p:cNvSpPr>
            <a:spLocks noGrp="1"/>
          </p:cNvSpPr>
          <p:nvPr>
            <p:ph type="title"/>
          </p:nvPr>
        </p:nvSpPr>
        <p:spPr>
          <a:xfrm>
            <a:off x="839788" y="365125"/>
            <a:ext cx="10515600" cy="100936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9F677C70-AF34-824B-B2D1-566370A76EC5}"/>
              </a:ext>
            </a:extLst>
          </p:cNvPr>
          <p:cNvSpPr>
            <a:spLocks noGrp="1"/>
          </p:cNvSpPr>
          <p:nvPr>
            <p:ph sz="half" idx="2"/>
          </p:nvPr>
        </p:nvSpPr>
        <p:spPr>
          <a:xfrm>
            <a:off x="839788" y="1555668"/>
            <a:ext cx="5157787" cy="4633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894D628-7CDE-0A4E-9E30-44AACD7758E4}"/>
              </a:ext>
            </a:extLst>
          </p:cNvPr>
          <p:cNvSpPr>
            <a:spLocks noGrp="1"/>
          </p:cNvSpPr>
          <p:nvPr>
            <p:ph sz="quarter" idx="4"/>
          </p:nvPr>
        </p:nvSpPr>
        <p:spPr>
          <a:xfrm>
            <a:off x="6172200" y="1555668"/>
            <a:ext cx="5183188" cy="4633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7C6CD-45C8-2849-B800-032CB718156F}"/>
              </a:ext>
            </a:extLst>
          </p:cNvPr>
          <p:cNvSpPr>
            <a:spLocks noGrp="1"/>
          </p:cNvSpPr>
          <p:nvPr>
            <p:ph type="dt" sz="half" idx="10"/>
          </p:nvPr>
        </p:nvSpPr>
        <p:spPr>
          <a:xfrm>
            <a:off x="0" y="6580641"/>
            <a:ext cx="2950029" cy="365125"/>
          </a:xfrm>
        </p:spPr>
        <p:txBody>
          <a:bodyPr/>
          <a:lstStyle>
            <a:lvl1pPr>
              <a:defRPr sz="1100"/>
            </a:lvl1pPr>
          </a:lstStyle>
          <a:p>
            <a:r>
              <a:rPr lang="en-US"/>
              <a:t>© 2023 Daniel Kirschen</a:t>
            </a:r>
            <a:endParaRPr lang="en-US" sz="1100" dirty="0"/>
          </a:p>
        </p:txBody>
      </p:sp>
      <p:sp>
        <p:nvSpPr>
          <p:cNvPr id="8" name="Footer Placeholder 7">
            <a:extLst>
              <a:ext uri="{FF2B5EF4-FFF2-40B4-BE49-F238E27FC236}">
                <a16:creationId xmlns:a16="http://schemas.microsoft.com/office/drawing/2014/main" id="{B29F0BA4-765A-AF47-B8C0-BCED08151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3E0BBE-9EC7-E745-BAD2-0865D6727E91}"/>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10" name="Picture 9">
            <a:extLst>
              <a:ext uri="{FF2B5EF4-FFF2-40B4-BE49-F238E27FC236}">
                <a16:creationId xmlns:a16="http://schemas.microsoft.com/office/drawing/2014/main" id="{83B7DE1A-1A65-DC45-8F12-53C0E02A7F27}"/>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08517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E14F-AAEE-214F-AB62-ECE0718AEC19}"/>
              </a:ext>
            </a:extLst>
          </p:cNvPr>
          <p:cNvSpPr>
            <a:spLocks noGrp="1"/>
          </p:cNvSpPr>
          <p:nvPr>
            <p:ph type="title"/>
          </p:nvPr>
        </p:nvSpPr>
        <p:spPr>
          <a:xfrm>
            <a:off x="838200" y="365125"/>
            <a:ext cx="10515600" cy="10093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41A4CD6-33C7-E243-9F8C-7B15CDCE1EC8}"/>
              </a:ext>
            </a:extLst>
          </p:cNvPr>
          <p:cNvSpPr>
            <a:spLocks noGrp="1"/>
          </p:cNvSpPr>
          <p:nvPr>
            <p:ph type="dt" sz="half" idx="10"/>
          </p:nvPr>
        </p:nvSpPr>
        <p:spPr>
          <a:xfrm>
            <a:off x="-1" y="6673975"/>
            <a:ext cx="3325091" cy="365125"/>
          </a:xfrm>
        </p:spPr>
        <p:txBody>
          <a:bodyPr/>
          <a:lstStyle>
            <a:lvl1pPr>
              <a:defRPr sz="1050"/>
            </a:lvl1pPr>
          </a:lstStyle>
          <a:p>
            <a:r>
              <a:rPr lang="en-US"/>
              <a:t>© 2023 Daniel Kirschen</a:t>
            </a:r>
            <a:endParaRPr lang="en-US" dirty="0"/>
          </a:p>
        </p:txBody>
      </p:sp>
      <p:sp>
        <p:nvSpPr>
          <p:cNvPr id="4" name="Footer Placeholder 3">
            <a:extLst>
              <a:ext uri="{FF2B5EF4-FFF2-40B4-BE49-F238E27FC236}">
                <a16:creationId xmlns:a16="http://schemas.microsoft.com/office/drawing/2014/main" id="{EECC8344-013E-4D44-9886-86BA741B1E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6095E3-BE6F-B64D-BECF-52F5300F9704}"/>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6" name="Picture 5">
            <a:extLst>
              <a:ext uri="{FF2B5EF4-FFF2-40B4-BE49-F238E27FC236}">
                <a16:creationId xmlns:a16="http://schemas.microsoft.com/office/drawing/2014/main" id="{4448D950-9C13-F84A-9AE3-B316762D0CA1}"/>
              </a:ext>
            </a:extLst>
          </p:cNvPr>
          <p:cNvPicPr>
            <a:picLocks noChangeAspect="1"/>
          </p:cNvPicPr>
          <p:nvPr userDrawn="1"/>
        </p:nvPicPr>
        <p:blipFill>
          <a:blip r:embed="rId2"/>
          <a:stretch>
            <a:fillRect/>
          </a:stretch>
        </p:blipFill>
        <p:spPr>
          <a:xfrm>
            <a:off x="895678" y="1234788"/>
            <a:ext cx="2133600" cy="139700"/>
          </a:xfrm>
          <a:prstGeom prst="rect">
            <a:avLst/>
          </a:prstGeom>
        </p:spPr>
      </p:pic>
    </p:spTree>
    <p:extLst>
      <p:ext uri="{BB962C8B-B14F-4D97-AF65-F5344CB8AC3E}">
        <p14:creationId xmlns:p14="http://schemas.microsoft.com/office/powerpoint/2010/main" val="398042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99C9B-7B1B-7248-9CDE-2EDEBDC65508}"/>
              </a:ext>
            </a:extLst>
          </p:cNvPr>
          <p:cNvSpPr>
            <a:spLocks noGrp="1"/>
          </p:cNvSpPr>
          <p:nvPr>
            <p:ph type="dt" sz="half" idx="10"/>
          </p:nvPr>
        </p:nvSpPr>
        <p:spPr>
          <a:xfrm>
            <a:off x="0" y="6577589"/>
            <a:ext cx="3200400" cy="365125"/>
          </a:xfrm>
        </p:spPr>
        <p:txBody>
          <a:bodyPr/>
          <a:lstStyle/>
          <a:p>
            <a:r>
              <a:rPr lang="en-US"/>
              <a:t>© 2023 Daniel Kirschen</a:t>
            </a:r>
            <a:endParaRPr lang="en-US" dirty="0"/>
          </a:p>
        </p:txBody>
      </p:sp>
      <p:sp>
        <p:nvSpPr>
          <p:cNvPr id="3" name="Footer Placeholder 2">
            <a:extLst>
              <a:ext uri="{FF2B5EF4-FFF2-40B4-BE49-F238E27FC236}">
                <a16:creationId xmlns:a16="http://schemas.microsoft.com/office/drawing/2014/main" id="{43B8FD19-1ACF-4E4F-BB43-187D16A887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432745-6812-2A42-BA59-F42B568F9201}"/>
              </a:ext>
            </a:extLst>
          </p:cNvPr>
          <p:cNvSpPr>
            <a:spLocks noGrp="1"/>
          </p:cNvSpPr>
          <p:nvPr>
            <p:ph type="sldNum" sz="quarter" idx="12"/>
          </p:nvPr>
        </p:nvSpPr>
        <p:spPr/>
        <p:txBody>
          <a:bodyPr/>
          <a:lstStyle/>
          <a:p>
            <a:fld id="{697646A6-6B76-9347-9EA0-ECEE7D8FD72D}" type="slidenum">
              <a:rPr lang="en-US" smtClean="0"/>
              <a:t>‹#›</a:t>
            </a:fld>
            <a:endParaRPr lang="en-US"/>
          </a:p>
        </p:txBody>
      </p:sp>
    </p:spTree>
    <p:extLst>
      <p:ext uri="{BB962C8B-B14F-4D97-AF65-F5344CB8AC3E}">
        <p14:creationId xmlns:p14="http://schemas.microsoft.com/office/powerpoint/2010/main" val="283505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00E0-D930-7543-B51C-3474BD7FAB91}"/>
              </a:ext>
            </a:extLst>
          </p:cNvPr>
          <p:cNvSpPr>
            <a:spLocks noGrp="1"/>
          </p:cNvSpPr>
          <p:nvPr>
            <p:ph type="title"/>
          </p:nvPr>
        </p:nvSpPr>
        <p:spPr>
          <a:xfrm>
            <a:off x="839788" y="457200"/>
            <a:ext cx="3932237" cy="1112838"/>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EE14391-17DE-6644-8A76-03F49F92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07C68C3-3BAC-AC45-B99B-D7D9BD5DC5B7}"/>
              </a:ext>
            </a:extLst>
          </p:cNvPr>
          <p:cNvSpPr>
            <a:spLocks noGrp="1"/>
          </p:cNvSpPr>
          <p:nvPr>
            <p:ph type="body" sz="half" idx="2"/>
          </p:nvPr>
        </p:nvSpPr>
        <p:spPr>
          <a:xfrm>
            <a:off x="839788" y="2057400"/>
            <a:ext cx="3932237"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E6AD3-7307-9C42-8868-F3C9DD666300}"/>
              </a:ext>
            </a:extLst>
          </p:cNvPr>
          <p:cNvSpPr>
            <a:spLocks noGrp="1"/>
          </p:cNvSpPr>
          <p:nvPr>
            <p:ph type="dt" sz="half" idx="10"/>
          </p:nvPr>
        </p:nvSpPr>
        <p:spPr>
          <a:xfrm>
            <a:off x="0" y="6580641"/>
            <a:ext cx="3194462" cy="365125"/>
          </a:xfrm>
        </p:spPr>
        <p:txBody>
          <a:bodyPr/>
          <a:lstStyle/>
          <a:p>
            <a:r>
              <a:rPr lang="en-US"/>
              <a:t>© 2023 Daniel Kirschen</a:t>
            </a:r>
            <a:endParaRPr lang="en-US" dirty="0"/>
          </a:p>
        </p:txBody>
      </p:sp>
      <p:sp>
        <p:nvSpPr>
          <p:cNvPr id="6" name="Footer Placeholder 5">
            <a:extLst>
              <a:ext uri="{FF2B5EF4-FFF2-40B4-BE49-F238E27FC236}">
                <a16:creationId xmlns:a16="http://schemas.microsoft.com/office/drawing/2014/main" id="{BF9A3F75-CBFC-4246-AB58-3D4C9A800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FFA53-8014-8A43-83EA-FD9485CC5160}"/>
              </a:ext>
            </a:extLst>
          </p:cNvPr>
          <p:cNvSpPr>
            <a:spLocks noGrp="1"/>
          </p:cNvSpPr>
          <p:nvPr>
            <p:ph type="sldNum" sz="quarter" idx="12"/>
          </p:nvPr>
        </p:nvSpPr>
        <p:spPr/>
        <p:txBody>
          <a:bodyPr/>
          <a:lstStyle/>
          <a:p>
            <a:fld id="{697646A6-6B76-9347-9EA0-ECEE7D8FD72D}" type="slidenum">
              <a:rPr lang="en-US" smtClean="0"/>
              <a:t>‹#›</a:t>
            </a:fld>
            <a:endParaRPr lang="en-US"/>
          </a:p>
        </p:txBody>
      </p:sp>
      <p:pic>
        <p:nvPicPr>
          <p:cNvPr id="8" name="Picture 7">
            <a:extLst>
              <a:ext uri="{FF2B5EF4-FFF2-40B4-BE49-F238E27FC236}">
                <a16:creationId xmlns:a16="http://schemas.microsoft.com/office/drawing/2014/main" id="{C67F45C0-4A11-4D43-B84D-21F132FE0069}"/>
              </a:ext>
            </a:extLst>
          </p:cNvPr>
          <p:cNvPicPr>
            <a:picLocks noChangeAspect="1"/>
          </p:cNvPicPr>
          <p:nvPr userDrawn="1"/>
        </p:nvPicPr>
        <p:blipFill>
          <a:blip r:embed="rId2"/>
          <a:stretch>
            <a:fillRect/>
          </a:stretch>
        </p:blipFill>
        <p:spPr>
          <a:xfrm>
            <a:off x="836612" y="1580173"/>
            <a:ext cx="2133600" cy="139700"/>
          </a:xfrm>
          <a:prstGeom prst="rect">
            <a:avLst/>
          </a:prstGeom>
        </p:spPr>
      </p:pic>
    </p:spTree>
    <p:extLst>
      <p:ext uri="{BB962C8B-B14F-4D97-AF65-F5344CB8AC3E}">
        <p14:creationId xmlns:p14="http://schemas.microsoft.com/office/powerpoint/2010/main" val="339230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ltLang="x-none"/>
              <a:t>© 2023 Daniel Kirschen</a:t>
            </a:r>
          </a:p>
        </p:txBody>
      </p:sp>
      <p:sp>
        <p:nvSpPr>
          <p:cNvPr id="6" name="Footer Placeholder 5"/>
          <p:cNvSpPr>
            <a:spLocks noGrp="1"/>
          </p:cNvSpPr>
          <p:nvPr>
            <p:ph type="ftr" sz="quarter" idx="11"/>
          </p:nvPr>
        </p:nvSpPr>
        <p:spPr/>
        <p:txBody>
          <a:bodyPr/>
          <a:lstStyle/>
          <a:p>
            <a:endParaRPr lang="en-US" altLang="x-none"/>
          </a:p>
        </p:txBody>
      </p:sp>
      <p:sp>
        <p:nvSpPr>
          <p:cNvPr id="7" name="Slide Number Placeholder 6"/>
          <p:cNvSpPr>
            <a:spLocks noGrp="1"/>
          </p:cNvSpPr>
          <p:nvPr>
            <p:ph type="sldNum" sz="quarter" idx="12"/>
          </p:nvPr>
        </p:nvSpPr>
        <p:spPr/>
        <p:txBody>
          <a:bodyPr/>
          <a:lstStyle/>
          <a:p>
            <a:fld id="{704058E2-CF8D-0B4B-BE15-059FEC2C8870}" type="slidenum">
              <a:rPr lang="en-US" altLang="x-none" smtClean="0"/>
              <a:pPr/>
              <a:t>‹#›</a:t>
            </a:fld>
            <a:endParaRPr lang="en-US" altLang="x-none" sz="1400">
              <a:solidFill>
                <a:schemeClr val="tx1"/>
              </a:solidFill>
            </a:endParaRPr>
          </a:p>
        </p:txBody>
      </p:sp>
    </p:spTree>
    <p:extLst>
      <p:ext uri="{BB962C8B-B14F-4D97-AF65-F5344CB8AC3E}">
        <p14:creationId xmlns:p14="http://schemas.microsoft.com/office/powerpoint/2010/main" val="40115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0D7FB-4C39-CF4E-982F-39557B2DD6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24897E-0374-8949-801E-B5D8BF273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FEC0B-2F5F-3B44-95AA-42559CFE70B6}"/>
              </a:ext>
            </a:extLst>
          </p:cNvPr>
          <p:cNvSpPr>
            <a:spLocks noGrp="1"/>
          </p:cNvSpPr>
          <p:nvPr>
            <p:ph type="dt" sz="half" idx="2"/>
          </p:nvPr>
        </p:nvSpPr>
        <p:spPr>
          <a:xfrm>
            <a:off x="0" y="6638305"/>
            <a:ext cx="2743200" cy="21969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2023 Daniel Kirschen</a:t>
            </a:r>
          </a:p>
        </p:txBody>
      </p:sp>
      <p:sp>
        <p:nvSpPr>
          <p:cNvPr id="5" name="Footer Placeholder 4">
            <a:extLst>
              <a:ext uri="{FF2B5EF4-FFF2-40B4-BE49-F238E27FC236}">
                <a16:creationId xmlns:a16="http://schemas.microsoft.com/office/drawing/2014/main" id="{D0C1EA96-9F93-D148-8D23-57009EA4E2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B2084F-3968-BC40-92FB-BBC2706031BF}"/>
              </a:ext>
            </a:extLst>
          </p:cNvPr>
          <p:cNvSpPr>
            <a:spLocks noGrp="1"/>
          </p:cNvSpPr>
          <p:nvPr>
            <p:ph type="sldNum" sz="quarter" idx="4"/>
          </p:nvPr>
        </p:nvSpPr>
        <p:spPr>
          <a:xfrm>
            <a:off x="9448800" y="6638306"/>
            <a:ext cx="2743200" cy="280658"/>
          </a:xfrm>
          <a:prstGeom prst="rect">
            <a:avLst/>
          </a:prstGeom>
        </p:spPr>
        <p:txBody>
          <a:bodyPr vert="horz" lIns="91440" tIns="45720" rIns="91440" bIns="45720" rtlCol="0" anchor="ctr"/>
          <a:lstStyle>
            <a:lvl1pPr algn="r">
              <a:defRPr sz="1000">
                <a:solidFill>
                  <a:schemeClr val="tx1">
                    <a:tint val="75000"/>
                  </a:schemeClr>
                </a:solidFill>
              </a:defRPr>
            </a:lvl1pPr>
          </a:lstStyle>
          <a:p>
            <a:fld id="{697646A6-6B76-9347-9EA0-ECEE7D8FD72D}" type="slidenum">
              <a:rPr lang="en-US" smtClean="0"/>
              <a:pPr/>
              <a:t>‹#›</a:t>
            </a:fld>
            <a:endParaRPr lang="en-US" dirty="0"/>
          </a:p>
        </p:txBody>
      </p:sp>
    </p:spTree>
    <p:extLst>
      <p:ext uri="{BB962C8B-B14F-4D97-AF65-F5344CB8AC3E}">
        <p14:creationId xmlns:p14="http://schemas.microsoft.com/office/powerpoint/2010/main" val="32311503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9" r:id="rId3"/>
    <p:sldLayoutId id="2147483680" r:id="rId4"/>
    <p:sldLayoutId id="2147483681" r:id="rId5"/>
    <p:sldLayoutId id="2147483683" r:id="rId6"/>
    <p:sldLayoutId id="2147483684" r:id="rId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google.com/url?sa=i&amp;url=https%3A%2F%2Fenergyathaas.wordpress.com%2F2015%2F02%2F02%2Ffootball-the-ultimate-demand-side-management-program%2F&amp;psig=AOvVaw2wLWqBdjfitda-CfN3QsGN&amp;ust=1649970518324000&amp;source=images&amp;cd=vfe&amp;ved=2ahUKEwjOpKym-ZH3AhWwIjQIHWchCKkQjRx6BAgAEA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upload.wikimedia.org/wikipedia/commons/b/b9/Hydro_quebec_meter.JPG"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google.com/url?sa=i&amp;url=https%3A%2F%2Fwww.smart-energy.com%2Fregional-news%2Fnorth-america%2Fseattle-city-light-selects-landisgyrs-ami-solution%2F&amp;psig=AOvVaw0mI6xpkS6z6WJIs7MSoctC&amp;ust=1649993774753000&amp;source=images&amp;cd=vfe&amp;ved=0CAwQjRxqFwoTCNjJgv7PkvcCFQAAAAAdAAAAABAN"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NULL"/><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NULL"/><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NULL"/><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DE72-BE6E-3843-9FAE-85EBE178F759}"/>
              </a:ext>
            </a:extLst>
          </p:cNvPr>
          <p:cNvSpPr>
            <a:spLocks noGrp="1"/>
          </p:cNvSpPr>
          <p:nvPr>
            <p:ph type="ctrTitle"/>
          </p:nvPr>
        </p:nvSpPr>
        <p:spPr>
          <a:xfrm>
            <a:off x="1524000" y="1122362"/>
            <a:ext cx="9144000" cy="2915247"/>
          </a:xfrm>
        </p:spPr>
        <p:txBody>
          <a:bodyPr>
            <a:normAutofit/>
          </a:bodyPr>
          <a:lstStyle/>
          <a:p>
            <a:r>
              <a:rPr lang="en-US" dirty="0"/>
              <a:t>Chapter 2: </a:t>
            </a:r>
            <a:br>
              <a:rPr lang="en-US" dirty="0"/>
            </a:br>
            <a:r>
              <a:rPr lang="en-US" dirty="0"/>
              <a:t>Electrical Loads and the Demand for Electricity </a:t>
            </a:r>
          </a:p>
        </p:txBody>
      </p:sp>
      <p:sp>
        <p:nvSpPr>
          <p:cNvPr id="4" name="Date Placeholder 3">
            <a:extLst>
              <a:ext uri="{FF2B5EF4-FFF2-40B4-BE49-F238E27FC236}">
                <a16:creationId xmlns:a16="http://schemas.microsoft.com/office/drawing/2014/main" id="{32570846-C043-7D79-5B61-EA342EE25335}"/>
              </a:ext>
            </a:extLst>
          </p:cNvPr>
          <p:cNvSpPr>
            <a:spLocks noGrp="1"/>
          </p:cNvSpPr>
          <p:nvPr>
            <p:ph type="dt" sz="half" idx="10"/>
          </p:nvPr>
        </p:nvSpPr>
        <p:spPr/>
        <p:txBody>
          <a:bodyPr/>
          <a:lstStyle/>
          <a:p>
            <a:r>
              <a:rPr lang="en-US"/>
              <a:t>© 2023 Daniel Kirschen</a:t>
            </a:r>
          </a:p>
        </p:txBody>
      </p:sp>
      <p:sp>
        <p:nvSpPr>
          <p:cNvPr id="5" name="Slide Number Placeholder 4">
            <a:extLst>
              <a:ext uri="{FF2B5EF4-FFF2-40B4-BE49-F238E27FC236}">
                <a16:creationId xmlns:a16="http://schemas.microsoft.com/office/drawing/2014/main" id="{BB67D439-E6FB-EF0D-075C-A429DCCFFC85}"/>
              </a:ext>
            </a:extLst>
          </p:cNvPr>
          <p:cNvSpPr>
            <a:spLocks noGrp="1"/>
          </p:cNvSpPr>
          <p:nvPr>
            <p:ph type="sldNum" sz="quarter" idx="12"/>
          </p:nvPr>
        </p:nvSpPr>
        <p:spPr/>
        <p:txBody>
          <a:bodyPr/>
          <a:lstStyle/>
          <a:p>
            <a:fld id="{697646A6-6B76-9347-9EA0-ECEE7D8FD72D}" type="slidenum">
              <a:rPr lang="en-US" smtClean="0"/>
              <a:t>1</a:t>
            </a:fld>
            <a:endParaRPr lang="en-US"/>
          </a:p>
        </p:txBody>
      </p:sp>
    </p:spTree>
    <p:extLst>
      <p:ext uri="{BB962C8B-B14F-4D97-AF65-F5344CB8AC3E}">
        <p14:creationId xmlns:p14="http://schemas.microsoft.com/office/powerpoint/2010/main" val="278006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CD95B5-C0B9-984E-A3C4-EC04539E35C6}"/>
              </a:ext>
            </a:extLst>
          </p:cNvPr>
          <p:cNvSpPr>
            <a:spLocks noGrp="1"/>
          </p:cNvSpPr>
          <p:nvPr>
            <p:ph type="title"/>
          </p:nvPr>
        </p:nvSpPr>
        <p:spPr/>
        <p:txBody>
          <a:bodyPr/>
          <a:lstStyle/>
          <a:p>
            <a:r>
              <a:rPr lang="en-US" dirty="0"/>
              <a:t>Aggregation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3BDC5B5-AE2F-0006-621D-77CCE6B4FAE7}"/>
                  </a:ext>
                </a:extLst>
              </p:cNvPr>
              <p:cNvSpPr>
                <a:spLocks noGrp="1"/>
              </p:cNvSpPr>
              <p:nvPr>
                <p:ph idx="1"/>
              </p:nvPr>
            </p:nvSpPr>
            <p:spPr>
              <a:xfrm>
                <a:off x="838200" y="1555668"/>
                <a:ext cx="10515600" cy="4998171"/>
              </a:xfrm>
            </p:spPr>
            <p:txBody>
              <a:bodyPr>
                <a:normAutofit fontScale="92500" lnSpcReduction="10000"/>
              </a:bodyPr>
              <a:lstStyle/>
              <a:p>
                <a:r>
                  <a:rPr lang="en-US" dirty="0"/>
                  <a:t>Suppose that each house installs its own generation</a:t>
                </a:r>
              </a:p>
              <a:p>
                <a:r>
                  <a:rPr lang="en-US" dirty="0"/>
                  <a:t>Must have sufficient capacity to meet its own peak load</a:t>
                </a:r>
              </a:p>
              <a:p>
                <a:r>
                  <a:rPr lang="en-US" dirty="0"/>
                  <a:t>16 houses separately </a:t>
                </a:r>
                <a:r>
                  <a:rPr lang="en-US" dirty="0">
                    <a:sym typeface="Wingdings" pitchFamily="2" charset="2"/>
                  </a:rPr>
                  <a:t> Need a total of 95 kW of generation capacity</a:t>
                </a:r>
              </a:p>
              <a:p>
                <a:r>
                  <a:rPr lang="en-US" dirty="0">
                    <a:sym typeface="Wingdings" pitchFamily="2" charset="2"/>
                  </a:rPr>
                  <a:t>Aggregation of 16 houses  Need only about 25 kW of generation capacity</a:t>
                </a:r>
              </a:p>
              <a:p>
                <a:endParaRPr lang="en-US" dirty="0"/>
              </a:p>
              <a:p>
                <a:r>
                  <a:rPr lang="en-US" dirty="0"/>
                  <a:t>Capacity factor: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m:t>
                        </m:r>
                      </m:sub>
                    </m:sSub>
                    <m:r>
                      <a:rPr lang="en-US" i="1">
                        <a:latin typeface="Cambria Math" panose="02040503050406030204" pitchFamily="18" charset="0"/>
                      </a:rPr>
                      <m:t>=</m:t>
                    </m:r>
                    <m:f>
                      <m:fPr>
                        <m:ctrlPr>
                          <a:rPr lang="en-US" i="1">
                            <a:latin typeface="Cambria Math" panose="02040503050406030204" pitchFamily="18" charset="0"/>
                          </a:rPr>
                        </m:ctrlPr>
                      </m:fPr>
                      <m:num>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m:t>
                            </m:r>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𝑑𝑡</m:t>
                            </m:r>
                          </m:e>
                        </m:nary>
                      </m:num>
                      <m:den>
                        <m:sSup>
                          <m:sSupPr>
                            <m:ctrlPr>
                              <a:rPr lang="en-US" i="1">
                                <a:latin typeface="Cambria Math" panose="02040503050406030204" pitchFamily="18" charset="0"/>
                              </a:rPr>
                            </m:ctrlPr>
                          </m:sSup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𝑃</m:t>
                            </m:r>
                          </m:e>
                          <m:sup>
                            <m:r>
                              <a:rPr lang="en-US" i="1">
                                <a:latin typeface="Cambria Math" panose="02040503050406030204" pitchFamily="18" charset="0"/>
                              </a:rPr>
                              <m:t>𝑚𝑎𝑥</m:t>
                            </m:r>
                          </m:sup>
                        </m:sSup>
                      </m:den>
                    </m:f>
                  </m:oMath>
                </a14:m>
                <a:r>
                  <a:rPr lang="en-US" dirty="0">
                    <a:effectLst/>
                  </a:rPr>
                  <a:t> </a:t>
                </a:r>
              </a:p>
              <a:p>
                <a:endParaRPr lang="en-US" dirty="0"/>
              </a:p>
              <a:p>
                <a:r>
                  <a:rPr lang="en-US" dirty="0"/>
                  <a:t>Aggregation allows us to take advantage of the diversity in the demand of various consumers</a:t>
                </a:r>
              </a:p>
              <a:p>
                <a:r>
                  <a:rPr lang="en-US" dirty="0"/>
                  <a:t>Benefits of aggregation increase as we include more consumers and more consumer types</a:t>
                </a:r>
              </a:p>
            </p:txBody>
          </p:sp>
        </mc:Choice>
        <mc:Fallback xmlns="">
          <p:sp>
            <p:nvSpPr>
              <p:cNvPr id="4" name="Content Placeholder 3">
                <a:extLst>
                  <a:ext uri="{FF2B5EF4-FFF2-40B4-BE49-F238E27FC236}">
                    <a16:creationId xmlns:a16="http://schemas.microsoft.com/office/drawing/2014/main" id="{B3BDC5B5-AE2F-0006-621D-77CCE6B4FAE7}"/>
                  </a:ext>
                </a:extLst>
              </p:cNvPr>
              <p:cNvSpPr>
                <a:spLocks noGrp="1" noRot="1" noChangeAspect="1" noMove="1" noResize="1" noEditPoints="1" noAdjustHandles="1" noChangeArrowheads="1" noChangeShapeType="1" noTextEdit="1"/>
              </p:cNvSpPr>
              <p:nvPr>
                <p:ph idx="1"/>
              </p:nvPr>
            </p:nvSpPr>
            <p:spPr>
              <a:xfrm>
                <a:off x="838200" y="1555668"/>
                <a:ext cx="10515600" cy="4998171"/>
              </a:xfrm>
              <a:blipFill>
                <a:blip r:embed="rId3"/>
                <a:stretch>
                  <a:fillRect l="-965" t="-2284" r="-724" b="-50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8AFCD3AF-0518-508A-B612-2FD5FBA170BC}"/>
              </a:ext>
            </a:extLst>
          </p:cNvPr>
          <p:cNvSpPr>
            <a:spLocks noGrp="1"/>
          </p:cNvSpPr>
          <p:nvPr>
            <p:ph type="dt" sz="half" idx="10"/>
          </p:nvPr>
        </p:nvSpPr>
        <p:spPr/>
        <p:txBody>
          <a:bodyPr/>
          <a:lstStyle/>
          <a:p>
            <a:r>
              <a:rPr lang="en-US"/>
              <a:t>© 2023 Daniel Kirschen</a:t>
            </a:r>
          </a:p>
        </p:txBody>
      </p:sp>
      <p:sp>
        <p:nvSpPr>
          <p:cNvPr id="6" name="Slide Number Placeholder 5">
            <a:extLst>
              <a:ext uri="{FF2B5EF4-FFF2-40B4-BE49-F238E27FC236}">
                <a16:creationId xmlns:a16="http://schemas.microsoft.com/office/drawing/2014/main" id="{C00F7BDE-8404-B76E-4FC1-8531C2885476}"/>
              </a:ext>
            </a:extLst>
          </p:cNvPr>
          <p:cNvSpPr>
            <a:spLocks noGrp="1"/>
          </p:cNvSpPr>
          <p:nvPr>
            <p:ph type="sldNum" sz="quarter" idx="12"/>
          </p:nvPr>
        </p:nvSpPr>
        <p:spPr/>
        <p:txBody>
          <a:bodyPr/>
          <a:lstStyle/>
          <a:p>
            <a:fld id="{FCB180D8-E0A1-9942-B80E-E3902DFFCBF1}" type="slidenum">
              <a:rPr lang="en-US" smtClean="0"/>
              <a:t>10</a:t>
            </a:fld>
            <a:endParaRPr lang="en-US"/>
          </a:p>
        </p:txBody>
      </p:sp>
    </p:spTree>
    <p:extLst>
      <p:ext uri="{BB962C8B-B14F-4D97-AF65-F5344CB8AC3E}">
        <p14:creationId xmlns:p14="http://schemas.microsoft.com/office/powerpoint/2010/main" val="11219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365125"/>
            <a:ext cx="10515600" cy="1009363"/>
          </a:xfrm>
        </p:spPr>
        <p:txBody>
          <a:bodyPr anchor="ctr">
            <a:normAutofit/>
          </a:bodyPr>
          <a:lstStyle/>
          <a:p>
            <a:r>
              <a:rPr lang="en-GB" dirty="0"/>
              <a:t>Commercial consumer: </a:t>
            </a:r>
            <a:r>
              <a:rPr lang="en-US"/>
              <a:t>“Education”</a:t>
            </a:r>
            <a:endParaRPr lang="en-GB" dirty="0"/>
          </a:p>
        </p:txBody>
      </p:sp>
      <p:pic>
        <p:nvPicPr>
          <p:cNvPr id="3" name="Picture 2" descr="A close-up of a graph&#10;&#10;Description automatically generated">
            <a:extLst>
              <a:ext uri="{FF2B5EF4-FFF2-40B4-BE49-F238E27FC236}">
                <a16:creationId xmlns:a16="http://schemas.microsoft.com/office/drawing/2014/main" id="{437C7FB0-EF03-F45C-B352-819736DEBB37}"/>
              </a:ext>
            </a:extLst>
          </p:cNvPr>
          <p:cNvPicPr>
            <a:picLocks noChangeAspect="1"/>
          </p:cNvPicPr>
          <p:nvPr/>
        </p:nvPicPr>
        <p:blipFill>
          <a:blip r:embed="rId3"/>
          <a:stretch>
            <a:fillRect/>
          </a:stretch>
        </p:blipFill>
        <p:spPr>
          <a:xfrm>
            <a:off x="2541157" y="1555668"/>
            <a:ext cx="7109685" cy="4621295"/>
          </a:xfrm>
          <a:prstGeom prst="rect">
            <a:avLst/>
          </a:prstGeom>
          <a:noFill/>
        </p:spPr>
      </p:pic>
      <p:sp>
        <p:nvSpPr>
          <p:cNvPr id="4" name="Date Placeholder 3"/>
          <p:cNvSpPr>
            <a:spLocks noGrp="1"/>
          </p:cNvSpPr>
          <p:nvPr>
            <p:ph type="dt" sz="half" idx="10"/>
          </p:nvPr>
        </p:nvSpPr>
        <p:spPr>
          <a:xfrm>
            <a:off x="-1" y="6553839"/>
            <a:ext cx="3146961" cy="365125"/>
          </a:xfrm>
        </p:spPr>
        <p:txBody>
          <a:bodyPr anchor="ctr">
            <a:normAutofit/>
          </a:bodyPr>
          <a:lstStyle/>
          <a:p>
            <a:pPr>
              <a:spcAft>
                <a:spcPts val="600"/>
              </a:spcAft>
            </a:pPr>
            <a:r>
              <a:rPr lang="en-US"/>
              <a:t>© 2023 Daniel Kirschen</a:t>
            </a:r>
          </a:p>
        </p:txBody>
      </p:sp>
      <p:sp>
        <p:nvSpPr>
          <p:cNvPr id="7" name="Slide Number Placeholder 6"/>
          <p:cNvSpPr>
            <a:spLocks noGrp="1"/>
          </p:cNvSpPr>
          <p:nvPr>
            <p:ph type="sldNum" sz="quarter" idx="12"/>
          </p:nvPr>
        </p:nvSpPr>
        <p:spPr>
          <a:xfrm>
            <a:off x="9448800" y="6638306"/>
            <a:ext cx="2743200" cy="280658"/>
          </a:xfrm>
        </p:spPr>
        <p:txBody>
          <a:bodyPr anchor="ctr">
            <a:normAutofit/>
          </a:bodyPr>
          <a:lstStyle/>
          <a:p>
            <a:pPr>
              <a:spcAft>
                <a:spcPts val="600"/>
              </a:spcAft>
            </a:pPr>
            <a:fld id="{4CF5DCAF-8574-784D-8FBF-CFFC344BFADB}" type="slidenum">
              <a:rPr lang="en-US" smtClean="0"/>
              <a:pPr>
                <a:spcAft>
                  <a:spcPts val="600"/>
                </a:spcAft>
              </a:pPr>
              <a:t>11</a:t>
            </a:fld>
            <a:endParaRPr lang="en-US"/>
          </a:p>
        </p:txBody>
      </p:sp>
    </p:spTree>
    <p:extLst>
      <p:ext uri="{BB962C8B-B14F-4D97-AF65-F5344CB8AC3E}">
        <p14:creationId xmlns:p14="http://schemas.microsoft.com/office/powerpoint/2010/main" val="214668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38200" y="365125"/>
            <a:ext cx="10515600" cy="1009363"/>
          </a:xfrm>
        </p:spPr>
        <p:txBody>
          <a:bodyPr anchor="ctr">
            <a:normAutofit/>
          </a:bodyPr>
          <a:lstStyle/>
          <a:p>
            <a:r>
              <a:rPr lang="en-GB" dirty="0"/>
              <a:t>Commercial consumer: “Retail”</a:t>
            </a:r>
          </a:p>
        </p:txBody>
      </p:sp>
      <p:pic>
        <p:nvPicPr>
          <p:cNvPr id="4" name="Picture 3" descr="A screen shot of a graph&#10;&#10;Description automatically generated">
            <a:extLst>
              <a:ext uri="{FF2B5EF4-FFF2-40B4-BE49-F238E27FC236}">
                <a16:creationId xmlns:a16="http://schemas.microsoft.com/office/drawing/2014/main" id="{5F8EFAF2-4C82-67E0-D9C3-33A699C71BED}"/>
              </a:ext>
            </a:extLst>
          </p:cNvPr>
          <p:cNvPicPr>
            <a:picLocks noChangeAspect="1"/>
          </p:cNvPicPr>
          <p:nvPr/>
        </p:nvPicPr>
        <p:blipFill>
          <a:blip r:embed="rId3"/>
          <a:stretch>
            <a:fillRect/>
          </a:stretch>
        </p:blipFill>
        <p:spPr>
          <a:xfrm>
            <a:off x="2541157" y="1555668"/>
            <a:ext cx="7109685" cy="4621295"/>
          </a:xfrm>
          <a:prstGeom prst="rect">
            <a:avLst/>
          </a:prstGeom>
          <a:noFill/>
        </p:spPr>
      </p:pic>
      <p:sp>
        <p:nvSpPr>
          <p:cNvPr id="2" name="Date Placeholder 1">
            <a:extLst>
              <a:ext uri="{FF2B5EF4-FFF2-40B4-BE49-F238E27FC236}">
                <a16:creationId xmlns:a16="http://schemas.microsoft.com/office/drawing/2014/main" id="{64D8C9FE-E725-F240-963E-FE0466B49BFD}"/>
              </a:ext>
            </a:extLst>
          </p:cNvPr>
          <p:cNvSpPr>
            <a:spLocks noGrp="1"/>
          </p:cNvSpPr>
          <p:nvPr>
            <p:ph type="dt" sz="half" idx="10"/>
          </p:nvPr>
        </p:nvSpPr>
        <p:spPr>
          <a:xfrm>
            <a:off x="-1" y="6553839"/>
            <a:ext cx="3146961" cy="365125"/>
          </a:xfrm>
        </p:spPr>
        <p:txBody>
          <a:bodyPr anchor="ctr">
            <a:normAutofit/>
          </a:bodyPr>
          <a:lstStyle/>
          <a:p>
            <a:pPr>
              <a:spcAft>
                <a:spcPts val="600"/>
              </a:spcAft>
            </a:pPr>
            <a:r>
              <a:rPr lang="en-US" altLang="x-none"/>
              <a:t>© 2023 Daniel Kirschen</a:t>
            </a:r>
          </a:p>
        </p:txBody>
      </p:sp>
      <p:sp>
        <p:nvSpPr>
          <p:cNvPr id="6" name="Slide Number Placeholder 4"/>
          <p:cNvSpPr>
            <a:spLocks noGrp="1"/>
          </p:cNvSpPr>
          <p:nvPr>
            <p:ph type="sldNum" sz="quarter" idx="12"/>
          </p:nvPr>
        </p:nvSpPr>
        <p:spPr>
          <a:xfrm>
            <a:off x="9448800" y="6638306"/>
            <a:ext cx="2743200" cy="280658"/>
          </a:xfrm>
        </p:spPr>
        <p:txBody>
          <a:bodyPr anchor="ctr">
            <a:normAutofit/>
          </a:bodyPr>
          <a:lstStyle/>
          <a:p>
            <a:pPr>
              <a:spcAft>
                <a:spcPts val="600"/>
              </a:spcAft>
            </a:pPr>
            <a:fld id="{DE60FCF0-5BC3-8B46-88AF-01304CA06C8E}" type="slidenum">
              <a:rPr lang="en-US"/>
              <a:pPr>
                <a:spcAft>
                  <a:spcPts val="600"/>
                </a:spcAft>
              </a:pPr>
              <a:t>12</a:t>
            </a:fld>
            <a:endParaRPr lang="en-US"/>
          </a:p>
        </p:txBody>
      </p:sp>
    </p:spTree>
    <p:extLst>
      <p:ext uri="{BB962C8B-B14F-4D97-AF65-F5344CB8AC3E}">
        <p14:creationId xmlns:p14="http://schemas.microsoft.com/office/powerpoint/2010/main" val="96761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38200" y="365125"/>
            <a:ext cx="10515600" cy="1009363"/>
          </a:xfrm>
        </p:spPr>
        <p:txBody>
          <a:bodyPr anchor="ctr">
            <a:normAutofit/>
          </a:bodyPr>
          <a:lstStyle/>
          <a:p>
            <a:r>
              <a:rPr lang="en-GB" dirty="0"/>
              <a:t>Commercial consumer: “Legal and Marketing”</a:t>
            </a:r>
          </a:p>
        </p:txBody>
      </p:sp>
      <p:pic>
        <p:nvPicPr>
          <p:cNvPr id="4" name="Picture 3" descr="A blue and yellow lines&#10;&#10;Description automatically generated with medium confidence">
            <a:extLst>
              <a:ext uri="{FF2B5EF4-FFF2-40B4-BE49-F238E27FC236}">
                <a16:creationId xmlns:a16="http://schemas.microsoft.com/office/drawing/2014/main" id="{FE4AE234-2C63-B996-20CE-9C85C1A3C47E}"/>
              </a:ext>
            </a:extLst>
          </p:cNvPr>
          <p:cNvPicPr>
            <a:picLocks noChangeAspect="1"/>
          </p:cNvPicPr>
          <p:nvPr/>
        </p:nvPicPr>
        <p:blipFill>
          <a:blip r:embed="rId3"/>
          <a:stretch>
            <a:fillRect/>
          </a:stretch>
        </p:blipFill>
        <p:spPr>
          <a:xfrm>
            <a:off x="2541157" y="1555668"/>
            <a:ext cx="7109685" cy="4621295"/>
          </a:xfrm>
          <a:prstGeom prst="rect">
            <a:avLst/>
          </a:prstGeom>
          <a:noFill/>
        </p:spPr>
      </p:pic>
      <p:sp>
        <p:nvSpPr>
          <p:cNvPr id="2" name="Date Placeholder 1">
            <a:extLst>
              <a:ext uri="{FF2B5EF4-FFF2-40B4-BE49-F238E27FC236}">
                <a16:creationId xmlns:a16="http://schemas.microsoft.com/office/drawing/2014/main" id="{88E482DB-61DC-7E4A-80D1-BA58E454AE94}"/>
              </a:ext>
            </a:extLst>
          </p:cNvPr>
          <p:cNvSpPr>
            <a:spLocks noGrp="1"/>
          </p:cNvSpPr>
          <p:nvPr>
            <p:ph type="dt" sz="half" idx="10"/>
          </p:nvPr>
        </p:nvSpPr>
        <p:spPr>
          <a:xfrm>
            <a:off x="-1" y="6553839"/>
            <a:ext cx="3146961" cy="365125"/>
          </a:xfrm>
        </p:spPr>
        <p:txBody>
          <a:bodyPr anchor="ctr">
            <a:normAutofit/>
          </a:bodyPr>
          <a:lstStyle/>
          <a:p>
            <a:pPr>
              <a:spcAft>
                <a:spcPts val="600"/>
              </a:spcAft>
            </a:pPr>
            <a:r>
              <a:rPr lang="en-US" altLang="x-none"/>
              <a:t>© 2023 Daniel Kirschen</a:t>
            </a:r>
          </a:p>
        </p:txBody>
      </p:sp>
      <p:sp>
        <p:nvSpPr>
          <p:cNvPr id="6" name="Slide Number Placeholder 4"/>
          <p:cNvSpPr>
            <a:spLocks noGrp="1"/>
          </p:cNvSpPr>
          <p:nvPr>
            <p:ph type="sldNum" sz="quarter" idx="12"/>
          </p:nvPr>
        </p:nvSpPr>
        <p:spPr>
          <a:xfrm>
            <a:off x="9448800" y="6638306"/>
            <a:ext cx="2743200" cy="280658"/>
          </a:xfrm>
        </p:spPr>
        <p:txBody>
          <a:bodyPr anchor="ctr">
            <a:normAutofit/>
          </a:bodyPr>
          <a:lstStyle/>
          <a:p>
            <a:pPr>
              <a:spcAft>
                <a:spcPts val="600"/>
              </a:spcAft>
            </a:pPr>
            <a:fld id="{0C01AFED-A3D2-014F-A86A-9D9485BA0C8B}" type="slidenum">
              <a:rPr lang="en-US"/>
              <a:pPr>
                <a:spcAft>
                  <a:spcPts val="600"/>
                </a:spcAft>
              </a:pPr>
              <a:t>13</a:t>
            </a:fld>
            <a:endParaRPr lang="en-US"/>
          </a:p>
        </p:txBody>
      </p:sp>
    </p:spTree>
    <p:extLst>
      <p:ext uri="{BB962C8B-B14F-4D97-AF65-F5344CB8AC3E}">
        <p14:creationId xmlns:p14="http://schemas.microsoft.com/office/powerpoint/2010/main" val="405465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365125"/>
            <a:ext cx="10515600" cy="1009363"/>
          </a:xfrm>
        </p:spPr>
        <p:txBody>
          <a:bodyPr anchor="ctr">
            <a:normAutofit/>
          </a:bodyPr>
          <a:lstStyle/>
          <a:p>
            <a:r>
              <a:rPr lang="en-GB" dirty="0"/>
              <a:t>Commercial consumer: </a:t>
            </a:r>
            <a:r>
              <a:rPr lang="en-US"/>
              <a:t>“Hotel Restaurant”</a:t>
            </a:r>
            <a:endParaRPr lang="en-GB" dirty="0"/>
          </a:p>
        </p:txBody>
      </p:sp>
      <p:pic>
        <p:nvPicPr>
          <p:cNvPr id="5" name="Picture 4" descr="A close-up of a graph&#10;&#10;Description automatically generated">
            <a:extLst>
              <a:ext uri="{FF2B5EF4-FFF2-40B4-BE49-F238E27FC236}">
                <a16:creationId xmlns:a16="http://schemas.microsoft.com/office/drawing/2014/main" id="{EC1EA555-C793-7B85-9C6B-FB4AF4661A70}"/>
              </a:ext>
            </a:extLst>
          </p:cNvPr>
          <p:cNvPicPr>
            <a:picLocks noChangeAspect="1"/>
          </p:cNvPicPr>
          <p:nvPr/>
        </p:nvPicPr>
        <p:blipFill>
          <a:blip r:embed="rId3"/>
          <a:stretch>
            <a:fillRect/>
          </a:stretch>
        </p:blipFill>
        <p:spPr>
          <a:xfrm>
            <a:off x="2541157" y="1555668"/>
            <a:ext cx="7109685" cy="4621295"/>
          </a:xfrm>
          <a:prstGeom prst="rect">
            <a:avLst/>
          </a:prstGeom>
          <a:noFill/>
        </p:spPr>
      </p:pic>
      <p:sp>
        <p:nvSpPr>
          <p:cNvPr id="2" name="Date Placeholder 1"/>
          <p:cNvSpPr>
            <a:spLocks noGrp="1"/>
          </p:cNvSpPr>
          <p:nvPr>
            <p:ph type="dt" sz="half" idx="10"/>
          </p:nvPr>
        </p:nvSpPr>
        <p:spPr>
          <a:xfrm>
            <a:off x="-1" y="6553839"/>
            <a:ext cx="3146961" cy="365125"/>
          </a:xfrm>
        </p:spPr>
        <p:txBody>
          <a:bodyPr anchor="ctr">
            <a:normAutofit/>
          </a:bodyPr>
          <a:lstStyle/>
          <a:p>
            <a:pPr>
              <a:spcAft>
                <a:spcPts val="600"/>
              </a:spcAft>
            </a:pPr>
            <a:r>
              <a:rPr lang="en-US"/>
              <a:t>© 2023 Daniel Kirschen</a:t>
            </a:r>
          </a:p>
        </p:txBody>
      </p:sp>
      <p:sp>
        <p:nvSpPr>
          <p:cNvPr id="4" name="Slide Number Placeholder 3"/>
          <p:cNvSpPr>
            <a:spLocks noGrp="1"/>
          </p:cNvSpPr>
          <p:nvPr>
            <p:ph type="sldNum" sz="quarter" idx="12"/>
          </p:nvPr>
        </p:nvSpPr>
        <p:spPr>
          <a:xfrm>
            <a:off x="9448800" y="6638306"/>
            <a:ext cx="2743200" cy="280658"/>
          </a:xfrm>
        </p:spPr>
        <p:txBody>
          <a:bodyPr anchor="ctr">
            <a:normAutofit/>
          </a:bodyPr>
          <a:lstStyle/>
          <a:p>
            <a:pPr>
              <a:spcAft>
                <a:spcPts val="600"/>
              </a:spcAft>
            </a:pPr>
            <a:fld id="{4CF5DCAF-8574-784D-8FBF-CFFC344BFADB}" type="slidenum">
              <a:rPr lang="en-US" smtClean="0"/>
              <a:pPr>
                <a:spcAft>
                  <a:spcPts val="600"/>
                </a:spcAft>
              </a:pPr>
              <a:t>14</a:t>
            </a:fld>
            <a:endParaRPr lang="en-US"/>
          </a:p>
        </p:txBody>
      </p:sp>
    </p:spTree>
    <p:extLst>
      <p:ext uri="{BB962C8B-B14F-4D97-AF65-F5344CB8AC3E}">
        <p14:creationId xmlns:p14="http://schemas.microsoft.com/office/powerpoint/2010/main" val="186365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altLang="x-none" dirty="0"/>
              <a:t>Industrial Consumers</a:t>
            </a:r>
          </a:p>
        </p:txBody>
      </p:sp>
      <p:sp>
        <p:nvSpPr>
          <p:cNvPr id="22531" name="Rectangle 3"/>
          <p:cNvSpPr>
            <a:spLocks noGrp="1" noChangeArrowheads="1"/>
          </p:cNvSpPr>
          <p:nvPr>
            <p:ph idx="1"/>
          </p:nvPr>
        </p:nvSpPr>
        <p:spPr/>
        <p:txBody>
          <a:bodyPr>
            <a:normAutofit/>
          </a:bodyPr>
          <a:lstStyle/>
          <a:p>
            <a:r>
              <a:rPr lang="en-GB" altLang="x-none" sz="3600" dirty="0"/>
              <a:t>Wide variety of load profiles </a:t>
            </a:r>
          </a:p>
          <a:p>
            <a:r>
              <a:rPr lang="en-GB" altLang="x-none" sz="3600" dirty="0"/>
              <a:t>Depends on the type of industry</a:t>
            </a:r>
          </a:p>
          <a:p>
            <a:pPr lvl="1"/>
            <a:r>
              <a:rPr lang="en-GB" altLang="x-none" sz="3200" dirty="0"/>
              <a:t>Process industries: (glass, aluminium, …)</a:t>
            </a:r>
          </a:p>
          <a:p>
            <a:pPr lvl="2"/>
            <a:r>
              <a:rPr lang="en-GB" altLang="x-none" sz="2800" dirty="0"/>
              <a:t>Fairly flat load because activity is constant</a:t>
            </a:r>
          </a:p>
          <a:p>
            <a:pPr lvl="1"/>
            <a:r>
              <a:rPr lang="en-GB" altLang="x-none" sz="3200" dirty="0"/>
              <a:t>Manufacturing industries:</a:t>
            </a:r>
          </a:p>
          <a:p>
            <a:pPr lvl="2"/>
            <a:r>
              <a:rPr lang="en-GB" altLang="x-none" sz="2800" dirty="0"/>
              <a:t>Depends on number of work shifts</a:t>
            </a:r>
          </a:p>
        </p:txBody>
      </p:sp>
      <p:sp>
        <p:nvSpPr>
          <p:cNvPr id="2" name="Date Placeholder 1"/>
          <p:cNvSpPr>
            <a:spLocks noGrp="1"/>
          </p:cNvSpPr>
          <p:nvPr>
            <p:ph type="dt" sz="half" idx="10"/>
          </p:nvPr>
        </p:nvSpPr>
        <p:spPr/>
        <p:txBody>
          <a:bodyPr/>
          <a:lstStyle/>
          <a:p>
            <a:r>
              <a:rPr lang="en-US" altLang="x-none"/>
              <a:t>© 2023 Daniel Kirschen</a:t>
            </a:r>
          </a:p>
        </p:txBody>
      </p:sp>
      <p:sp>
        <p:nvSpPr>
          <p:cNvPr id="4" name="Slide Number Placeholder 5"/>
          <p:cNvSpPr>
            <a:spLocks noGrp="1"/>
          </p:cNvSpPr>
          <p:nvPr>
            <p:ph type="sldNum" sz="quarter" idx="12"/>
          </p:nvPr>
        </p:nvSpPr>
        <p:spPr/>
        <p:txBody>
          <a:bodyPr/>
          <a:lstStyle/>
          <a:p>
            <a:fld id="{DB2133E6-7CAF-8A45-8F24-CC207312B539}" type="slidenum">
              <a:rPr lang="en-US" altLang="x-none"/>
              <a:pPr/>
              <a:t>15</a:t>
            </a:fld>
            <a:endParaRPr lang="en-US" altLang="x-none" sz="140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EE54-F76A-1842-CADF-1BD087B82D8C}"/>
              </a:ext>
            </a:extLst>
          </p:cNvPr>
          <p:cNvSpPr>
            <a:spLocks noGrp="1"/>
          </p:cNvSpPr>
          <p:nvPr>
            <p:ph type="title"/>
          </p:nvPr>
        </p:nvSpPr>
        <p:spPr>
          <a:xfrm>
            <a:off x="839788" y="365125"/>
            <a:ext cx="10515600" cy="1009363"/>
          </a:xfrm>
        </p:spPr>
        <p:txBody>
          <a:bodyPr anchor="ctr">
            <a:normAutofit/>
          </a:bodyPr>
          <a:lstStyle/>
          <a:p>
            <a:r>
              <a:rPr lang="en-US" dirty="0"/>
              <a:t>Aggregation over a large region</a:t>
            </a:r>
          </a:p>
        </p:txBody>
      </p:sp>
      <p:sp>
        <p:nvSpPr>
          <p:cNvPr id="3" name="Content Placeholder 2">
            <a:extLst>
              <a:ext uri="{FF2B5EF4-FFF2-40B4-BE49-F238E27FC236}">
                <a16:creationId xmlns:a16="http://schemas.microsoft.com/office/drawing/2014/main" id="{67BE6957-651E-BAE3-4238-A8B4FBF1A86E}"/>
              </a:ext>
            </a:extLst>
          </p:cNvPr>
          <p:cNvSpPr>
            <a:spLocks noGrp="1"/>
          </p:cNvSpPr>
          <p:nvPr>
            <p:ph sz="half" idx="2"/>
          </p:nvPr>
        </p:nvSpPr>
        <p:spPr>
          <a:xfrm>
            <a:off x="839788" y="2061556"/>
            <a:ext cx="5157787" cy="4128107"/>
          </a:xfrm>
        </p:spPr>
        <p:txBody>
          <a:bodyPr>
            <a:normAutofit/>
          </a:bodyPr>
          <a:lstStyle/>
          <a:p>
            <a:r>
              <a:rPr lang="en-US" sz="3200" dirty="0"/>
              <a:t>Example: MISO</a:t>
            </a:r>
          </a:p>
          <a:p>
            <a:r>
              <a:rPr lang="en-US" sz="3200" dirty="0"/>
              <a:t>42 million consumers</a:t>
            </a:r>
          </a:p>
        </p:txBody>
      </p:sp>
      <p:pic>
        <p:nvPicPr>
          <p:cNvPr id="7" name="Picture 6" descr="Map&#10;&#10;Description automatically generated">
            <a:extLst>
              <a:ext uri="{FF2B5EF4-FFF2-40B4-BE49-F238E27FC236}">
                <a16:creationId xmlns:a16="http://schemas.microsoft.com/office/drawing/2014/main" id="{CA005514-6707-C4BF-5EB3-8F639E09C782}"/>
              </a:ext>
            </a:extLst>
          </p:cNvPr>
          <p:cNvPicPr>
            <a:picLocks noChangeAspect="1"/>
          </p:cNvPicPr>
          <p:nvPr/>
        </p:nvPicPr>
        <p:blipFill>
          <a:blip r:embed="rId2"/>
          <a:stretch>
            <a:fillRect/>
          </a:stretch>
        </p:blipFill>
        <p:spPr>
          <a:xfrm>
            <a:off x="6172200" y="1695726"/>
            <a:ext cx="5183188" cy="4353879"/>
          </a:xfrm>
          <a:prstGeom prst="rect">
            <a:avLst/>
          </a:prstGeom>
          <a:noFill/>
        </p:spPr>
      </p:pic>
      <p:sp>
        <p:nvSpPr>
          <p:cNvPr id="4" name="Date Placeholder 3">
            <a:extLst>
              <a:ext uri="{FF2B5EF4-FFF2-40B4-BE49-F238E27FC236}">
                <a16:creationId xmlns:a16="http://schemas.microsoft.com/office/drawing/2014/main" id="{64928B72-EFB7-C780-2DD8-557714CF91E3}"/>
              </a:ext>
            </a:extLst>
          </p:cNvPr>
          <p:cNvSpPr>
            <a:spLocks noGrp="1"/>
          </p:cNvSpPr>
          <p:nvPr>
            <p:ph type="dt" sz="half" idx="10"/>
          </p:nvPr>
        </p:nvSpPr>
        <p:spPr>
          <a:xfrm>
            <a:off x="0" y="6580641"/>
            <a:ext cx="2950029" cy="365125"/>
          </a:xfrm>
        </p:spPr>
        <p:txBody>
          <a:bodyPr anchor="ctr">
            <a:normAutofit/>
          </a:bodyPr>
          <a:lstStyle/>
          <a:p>
            <a:pPr>
              <a:spcAft>
                <a:spcPts val="600"/>
              </a:spcAft>
            </a:pPr>
            <a:r>
              <a:rPr lang="en-US" altLang="x-none"/>
              <a:t>© 2023 Daniel Kirschen</a:t>
            </a:r>
          </a:p>
        </p:txBody>
      </p:sp>
      <p:sp>
        <p:nvSpPr>
          <p:cNvPr id="5" name="Slide Number Placeholder 4">
            <a:extLst>
              <a:ext uri="{FF2B5EF4-FFF2-40B4-BE49-F238E27FC236}">
                <a16:creationId xmlns:a16="http://schemas.microsoft.com/office/drawing/2014/main" id="{81215531-3D2E-CCF6-ABB7-3A22B3DDFD2E}"/>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0F44D807-095E-6941-91CE-3336B41C69F4}" type="slidenum">
              <a:rPr lang="en-US" altLang="x-none"/>
              <a:pPr>
                <a:spcAft>
                  <a:spcPts val="600"/>
                </a:spcAft>
              </a:pPr>
              <a:t>16</a:t>
            </a:fld>
            <a:endParaRPr lang="en-US" altLang="x-none"/>
          </a:p>
        </p:txBody>
      </p:sp>
    </p:spTree>
    <p:extLst>
      <p:ext uri="{BB962C8B-B14F-4D97-AF65-F5344CB8AC3E}">
        <p14:creationId xmlns:p14="http://schemas.microsoft.com/office/powerpoint/2010/main" val="6326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24391D-02E1-9D12-E73A-9EF986F58E76}"/>
              </a:ext>
            </a:extLst>
          </p:cNvPr>
          <p:cNvSpPr>
            <a:spLocks noGrp="1"/>
          </p:cNvSpPr>
          <p:nvPr>
            <p:ph type="title"/>
          </p:nvPr>
        </p:nvSpPr>
        <p:spPr>
          <a:xfrm>
            <a:off x="838200" y="186923"/>
            <a:ext cx="10515600" cy="1009363"/>
          </a:xfrm>
        </p:spPr>
        <p:txBody>
          <a:bodyPr>
            <a:noAutofit/>
          </a:bodyPr>
          <a:lstStyle/>
          <a:p>
            <a:r>
              <a:rPr lang="en-US" sz="4000" dirty="0">
                <a:cs typeface="Times New Roman" panose="02020603050405020304" pitchFamily="18" charset="0"/>
              </a:rPr>
              <a:t>Aggregated load profile for the MISO region</a:t>
            </a:r>
            <a:br>
              <a:rPr lang="en-US" sz="4000" dirty="0">
                <a:cs typeface="Times New Roman" panose="02020603050405020304" pitchFamily="18" charset="0"/>
              </a:rPr>
            </a:br>
            <a:r>
              <a:rPr lang="en-US" sz="2800" dirty="0">
                <a:cs typeface="Times New Roman" panose="02020603050405020304" pitchFamily="18" charset="0"/>
              </a:rPr>
              <a:t>Data recorded every 5 minutes on August 12, 2020</a:t>
            </a:r>
            <a:endParaRPr lang="en-US" sz="2800" dirty="0"/>
          </a:p>
        </p:txBody>
      </p:sp>
      <p:sp>
        <p:nvSpPr>
          <p:cNvPr id="4" name="Date Placeholder 3">
            <a:extLst>
              <a:ext uri="{FF2B5EF4-FFF2-40B4-BE49-F238E27FC236}">
                <a16:creationId xmlns:a16="http://schemas.microsoft.com/office/drawing/2014/main" id="{A4A6F18F-E4E1-72F1-4F25-3075CE07A2B3}"/>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631A9D01-C8B7-E77F-23C8-7D4B0E3B28CD}"/>
              </a:ext>
            </a:extLst>
          </p:cNvPr>
          <p:cNvSpPr>
            <a:spLocks noGrp="1"/>
          </p:cNvSpPr>
          <p:nvPr>
            <p:ph type="sldNum" sz="quarter" idx="12"/>
          </p:nvPr>
        </p:nvSpPr>
        <p:spPr/>
        <p:txBody>
          <a:bodyPr/>
          <a:lstStyle/>
          <a:p>
            <a:fld id="{0F44D807-095E-6941-91CE-3336B41C69F4}" type="slidenum">
              <a:rPr lang="en-US" altLang="x-none" smtClean="0"/>
              <a:pPr/>
              <a:t>17</a:t>
            </a:fld>
            <a:endParaRPr lang="en-US" altLang="x-none" sz="1400">
              <a:solidFill>
                <a:schemeClr val="tx1"/>
              </a:solidFill>
            </a:endParaRPr>
          </a:p>
        </p:txBody>
      </p:sp>
      <p:graphicFrame>
        <p:nvGraphicFramePr>
          <p:cNvPr id="8" name="Chart 7">
            <a:extLst>
              <a:ext uri="{FF2B5EF4-FFF2-40B4-BE49-F238E27FC236}">
                <a16:creationId xmlns:a16="http://schemas.microsoft.com/office/drawing/2014/main" id="{5CA05176-8946-D142-00CB-F019B5FC6659}"/>
              </a:ext>
            </a:extLst>
          </p:cNvPr>
          <p:cNvGraphicFramePr>
            <a:graphicFrameLocks/>
          </p:cNvGraphicFramePr>
          <p:nvPr>
            <p:extLst>
              <p:ext uri="{D42A27DB-BD31-4B8C-83A1-F6EECF244321}">
                <p14:modId xmlns:p14="http://schemas.microsoft.com/office/powerpoint/2010/main" val="3323920001"/>
              </p:ext>
            </p:extLst>
          </p:nvPr>
        </p:nvGraphicFramePr>
        <p:xfrm>
          <a:off x="1645920" y="1336615"/>
          <a:ext cx="8567932" cy="544202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C183F6AA-9499-CA65-518A-A93A88E6958F}"/>
              </a:ext>
            </a:extLst>
          </p:cNvPr>
          <p:cNvSpPr txBox="1"/>
          <p:nvPr/>
        </p:nvSpPr>
        <p:spPr>
          <a:xfrm>
            <a:off x="5408591" y="3618975"/>
            <a:ext cx="4040209" cy="2246769"/>
          </a:xfrm>
          <a:prstGeom prst="rect">
            <a:avLst/>
          </a:prstGeom>
          <a:noFill/>
        </p:spPr>
        <p:txBody>
          <a:bodyPr wrap="none" rtlCol="0">
            <a:spAutoFit/>
          </a:bodyPr>
          <a:lstStyle/>
          <a:p>
            <a:r>
              <a:rPr lang="en-US" sz="2800" dirty="0"/>
              <a:t>Peak load: 104,347 MW </a:t>
            </a:r>
          </a:p>
          <a:p>
            <a:endParaRPr lang="en-US" sz="2800" dirty="0"/>
          </a:p>
          <a:p>
            <a:r>
              <a:rPr lang="en-US" sz="2800" dirty="0"/>
              <a:t>Average load: 85,898 MW </a:t>
            </a:r>
          </a:p>
          <a:p>
            <a:endParaRPr lang="en-US" sz="2800" dirty="0"/>
          </a:p>
          <a:p>
            <a:r>
              <a:rPr lang="en-US" sz="2800" dirty="0"/>
              <a:t>Peak to average: 1.21</a:t>
            </a:r>
          </a:p>
        </p:txBody>
      </p:sp>
    </p:spTree>
    <p:extLst>
      <p:ext uri="{BB962C8B-B14F-4D97-AF65-F5344CB8AC3E}">
        <p14:creationId xmlns:p14="http://schemas.microsoft.com/office/powerpoint/2010/main" val="41994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GB" altLang="x-none" dirty="0"/>
              <a:t>Short-term effects on load profile</a:t>
            </a:r>
          </a:p>
        </p:txBody>
      </p:sp>
      <p:sp>
        <p:nvSpPr>
          <p:cNvPr id="26627" name="Rectangle 3"/>
          <p:cNvSpPr>
            <a:spLocks noGrp="1" noChangeArrowheads="1"/>
          </p:cNvSpPr>
          <p:nvPr>
            <p:ph idx="1"/>
          </p:nvPr>
        </p:nvSpPr>
        <p:spPr/>
        <p:txBody>
          <a:bodyPr>
            <a:normAutofit lnSpcReduction="10000"/>
          </a:bodyPr>
          <a:lstStyle/>
          <a:p>
            <a:pPr>
              <a:lnSpc>
                <a:spcPct val="90000"/>
              </a:lnSpc>
            </a:pPr>
            <a:r>
              <a:rPr lang="en-GB" altLang="x-none" sz="3200" dirty="0"/>
              <a:t>Astronomical factors</a:t>
            </a:r>
          </a:p>
          <a:p>
            <a:pPr lvl="1">
              <a:lnSpc>
                <a:spcPct val="90000"/>
              </a:lnSpc>
            </a:pPr>
            <a:r>
              <a:rPr lang="en-GB" altLang="x-none" sz="2800" dirty="0"/>
              <a:t>Time of day</a:t>
            </a:r>
          </a:p>
          <a:p>
            <a:pPr lvl="1">
              <a:lnSpc>
                <a:spcPct val="90000"/>
              </a:lnSpc>
            </a:pPr>
            <a:r>
              <a:rPr lang="en-GB" altLang="x-none" sz="2800" dirty="0"/>
              <a:t>Day of the week</a:t>
            </a:r>
          </a:p>
          <a:p>
            <a:pPr lvl="1">
              <a:lnSpc>
                <a:spcPct val="90000"/>
              </a:lnSpc>
            </a:pPr>
            <a:r>
              <a:rPr lang="en-GB" altLang="x-none" sz="2800" dirty="0"/>
              <a:t>Time of the year </a:t>
            </a:r>
          </a:p>
          <a:p>
            <a:pPr lvl="2">
              <a:lnSpc>
                <a:spcPct val="90000"/>
              </a:lnSpc>
            </a:pPr>
            <a:r>
              <a:rPr lang="en-GB" altLang="x-none" sz="2400" dirty="0"/>
              <a:t>sunrise, sunset, daylight saving time</a:t>
            </a:r>
          </a:p>
          <a:p>
            <a:pPr lvl="1">
              <a:lnSpc>
                <a:spcPct val="90000"/>
              </a:lnSpc>
            </a:pPr>
            <a:r>
              <a:rPr lang="en-GB" altLang="x-none" sz="2800" dirty="0"/>
              <a:t>Holidays</a:t>
            </a:r>
          </a:p>
          <a:p>
            <a:pPr>
              <a:lnSpc>
                <a:spcPct val="90000"/>
              </a:lnSpc>
            </a:pPr>
            <a:r>
              <a:rPr lang="en-GB" altLang="x-none" sz="3200" dirty="0"/>
              <a:t>Weather</a:t>
            </a:r>
          </a:p>
          <a:p>
            <a:pPr lvl="1">
              <a:lnSpc>
                <a:spcPct val="90000"/>
              </a:lnSpc>
            </a:pPr>
            <a:r>
              <a:rPr lang="en-GB" altLang="x-none" sz="2800" dirty="0"/>
              <a:t>Temperature, cloud cover, wind, humidity</a:t>
            </a:r>
          </a:p>
          <a:p>
            <a:pPr>
              <a:lnSpc>
                <a:spcPct val="90000"/>
              </a:lnSpc>
            </a:pPr>
            <a:r>
              <a:rPr lang="en-GB" altLang="x-none" sz="3200" dirty="0"/>
              <a:t>Special events</a:t>
            </a:r>
          </a:p>
          <a:p>
            <a:pPr lvl="2">
              <a:lnSpc>
                <a:spcPct val="90000"/>
              </a:lnSpc>
            </a:pPr>
            <a:r>
              <a:rPr lang="en-GB" altLang="x-none" sz="2400" dirty="0"/>
              <a:t>Examples: television specials, other events </a:t>
            </a:r>
          </a:p>
          <a:p>
            <a:pPr lvl="2">
              <a:lnSpc>
                <a:spcPct val="90000"/>
              </a:lnSpc>
            </a:pPr>
            <a:r>
              <a:rPr lang="en-GB" altLang="x-none" sz="2400" dirty="0"/>
              <a:t>Loss of load diversity</a:t>
            </a:r>
          </a:p>
        </p:txBody>
      </p:sp>
      <p:sp>
        <p:nvSpPr>
          <p:cNvPr id="4" name="Slide Number Placeholder 5"/>
          <p:cNvSpPr>
            <a:spLocks noGrp="1"/>
          </p:cNvSpPr>
          <p:nvPr>
            <p:ph type="sldNum" sz="quarter" idx="12"/>
          </p:nvPr>
        </p:nvSpPr>
        <p:spPr/>
        <p:txBody>
          <a:bodyPr/>
          <a:lstStyle/>
          <a:p>
            <a:fld id="{A584EEE1-8403-924D-9276-4BA6BDF67194}" type="slidenum">
              <a:rPr lang="en-US" altLang="x-none"/>
              <a:pPr/>
              <a:t>18</a:t>
            </a:fld>
            <a:endParaRPr lang="en-US" altLang="x-none" sz="1400">
              <a:solidFill>
                <a:schemeClr val="tx1"/>
              </a:solidFill>
            </a:endParaRPr>
          </a:p>
        </p:txBody>
      </p:sp>
      <p:sp>
        <p:nvSpPr>
          <p:cNvPr id="2" name="Date Placeholder 1"/>
          <p:cNvSpPr>
            <a:spLocks noGrp="1"/>
          </p:cNvSpPr>
          <p:nvPr>
            <p:ph type="dt" sz="half" idx="10"/>
          </p:nvPr>
        </p:nvSpPr>
        <p:spPr/>
        <p:txBody>
          <a:bodyPr/>
          <a:lstStyle/>
          <a:p>
            <a:r>
              <a:rPr lang="en-US" altLang="x-none"/>
              <a:t>© 2023 Daniel Kirschen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62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6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BB45-14D3-E84F-9881-841A394F6F93}"/>
              </a:ext>
            </a:extLst>
          </p:cNvPr>
          <p:cNvSpPr>
            <a:spLocks noGrp="1"/>
          </p:cNvSpPr>
          <p:nvPr>
            <p:ph type="title"/>
          </p:nvPr>
        </p:nvSpPr>
        <p:spPr/>
        <p:txBody>
          <a:bodyPr>
            <a:normAutofit/>
          </a:bodyPr>
          <a:lstStyle/>
          <a:p>
            <a:r>
              <a:rPr lang="en-US" dirty="0"/>
              <a:t>Effect of temperature on electricity demand</a:t>
            </a:r>
          </a:p>
        </p:txBody>
      </p:sp>
      <p:sp>
        <p:nvSpPr>
          <p:cNvPr id="4" name="Date Placeholder 3">
            <a:extLst>
              <a:ext uri="{FF2B5EF4-FFF2-40B4-BE49-F238E27FC236}">
                <a16:creationId xmlns:a16="http://schemas.microsoft.com/office/drawing/2014/main" id="{BFB1AAFE-BD59-0149-BFF4-2C72AD4F8EBB}"/>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69C97D81-B3E2-364D-A69E-0E76C75A0376}"/>
              </a:ext>
            </a:extLst>
          </p:cNvPr>
          <p:cNvSpPr>
            <a:spLocks noGrp="1"/>
          </p:cNvSpPr>
          <p:nvPr>
            <p:ph type="sldNum" sz="quarter" idx="12"/>
          </p:nvPr>
        </p:nvSpPr>
        <p:spPr/>
        <p:txBody>
          <a:bodyPr/>
          <a:lstStyle/>
          <a:p>
            <a:fld id="{0F44D807-095E-6941-91CE-3336B41C69F4}" type="slidenum">
              <a:rPr lang="en-US" altLang="x-none" smtClean="0"/>
              <a:pPr/>
              <a:t>19</a:t>
            </a:fld>
            <a:endParaRPr lang="en-US" altLang="x-none" sz="1400">
              <a:solidFill>
                <a:schemeClr val="tx1"/>
              </a:solidFill>
            </a:endParaRPr>
          </a:p>
        </p:txBody>
      </p:sp>
      <p:sp>
        <p:nvSpPr>
          <p:cNvPr id="8" name="TextBox 7">
            <a:extLst>
              <a:ext uri="{FF2B5EF4-FFF2-40B4-BE49-F238E27FC236}">
                <a16:creationId xmlns:a16="http://schemas.microsoft.com/office/drawing/2014/main" id="{2FC830A5-FE86-E64B-860D-AD505B1A565C}"/>
              </a:ext>
            </a:extLst>
          </p:cNvPr>
          <p:cNvSpPr txBox="1"/>
          <p:nvPr/>
        </p:nvSpPr>
        <p:spPr>
          <a:xfrm>
            <a:off x="481940" y="2402196"/>
            <a:ext cx="4446320" cy="2215991"/>
          </a:xfrm>
          <a:prstGeom prst="rect">
            <a:avLst/>
          </a:prstGeom>
          <a:noFill/>
        </p:spPr>
        <p:txBody>
          <a:bodyPr wrap="square" rtlCol="0">
            <a:spAutoFit/>
          </a:bodyPr>
          <a:lstStyle/>
          <a:p>
            <a:r>
              <a:rPr lang="en-GB" altLang="en-US" sz="2400" dirty="0">
                <a:latin typeface="Arial" panose="020B0604020202020204" pitchFamily="34" charset="0"/>
                <a:cs typeface="Arial" panose="020B0604020202020204" pitchFamily="34" charset="0"/>
              </a:rPr>
              <a:t>Changes in the average and peak load as a function of the average daily temperature for the ERCOT and PJM systems. </a:t>
            </a:r>
          </a:p>
          <a:p>
            <a:r>
              <a:rPr lang="en-GB" altLang="en-US" sz="1400" dirty="0">
                <a:latin typeface="Arial" panose="020B0604020202020204" pitchFamily="34" charset="0"/>
                <a:cs typeface="Arial" panose="020B0604020202020204" pitchFamily="34" charset="0"/>
              </a:rPr>
              <a:t>Source: </a:t>
            </a:r>
            <a:r>
              <a:rPr lang="en-GB" altLang="en-US" sz="1400" dirty="0">
                <a:latin typeface="Arial" panose="020B0604020202020204" pitchFamily="34" charset="0"/>
              </a:rPr>
              <a:t>Maximilian </a:t>
            </a:r>
            <a:r>
              <a:rPr lang="en-GB" altLang="en-US" sz="1400" dirty="0" err="1">
                <a:latin typeface="Arial" panose="020B0604020202020204" pitchFamily="34" charset="0"/>
              </a:rPr>
              <a:t>Auffhammer</a:t>
            </a:r>
            <a:r>
              <a:rPr lang="en-GB" altLang="en-US" sz="1400" dirty="0">
                <a:latin typeface="Arial" panose="020B0604020202020204" pitchFamily="34" charset="0"/>
              </a:rPr>
              <a:t> et al. PNAS </a:t>
            </a:r>
          </a:p>
          <a:p>
            <a:r>
              <a:rPr lang="en-GB" altLang="en-US" sz="1400" dirty="0">
                <a:latin typeface="Arial" panose="020B0604020202020204" pitchFamily="34" charset="0"/>
              </a:rPr>
              <a:t>doi:10.1073/pnas.1613193114 © 2017 </a:t>
            </a:r>
          </a:p>
          <a:p>
            <a:r>
              <a:rPr lang="en-GB" altLang="en-US" sz="1400" dirty="0">
                <a:latin typeface="Arial" panose="020B0604020202020204" pitchFamily="34" charset="0"/>
              </a:rPr>
              <a:t>by National Academy of Sciences</a:t>
            </a:r>
            <a:endParaRPr lang="en-US" sz="1400" dirty="0"/>
          </a:p>
        </p:txBody>
      </p:sp>
      <p:pic>
        <p:nvPicPr>
          <p:cNvPr id="10" name="Picture 3">
            <a:extLst>
              <a:ext uri="{FF2B5EF4-FFF2-40B4-BE49-F238E27FC236}">
                <a16:creationId xmlns:a16="http://schemas.microsoft.com/office/drawing/2014/main" id="{23E28DE9-91FB-BD13-35BB-3188CD5B8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14134"/>
            <a:ext cx="5078890" cy="5258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0348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A6A2BE-63F4-BD90-1420-2A4F3E4436D0}"/>
              </a:ext>
            </a:extLst>
          </p:cNvPr>
          <p:cNvGrpSpPr>
            <a:grpSpLocks noChangeAspect="1"/>
          </p:cNvGrpSpPr>
          <p:nvPr/>
        </p:nvGrpSpPr>
        <p:grpSpPr>
          <a:xfrm>
            <a:off x="1981201" y="1690689"/>
            <a:ext cx="7576457" cy="1828800"/>
            <a:chOff x="1998499" y="1820348"/>
            <a:chExt cx="4745388" cy="1158616"/>
          </a:xfrm>
        </p:grpSpPr>
        <p:cxnSp>
          <p:nvCxnSpPr>
            <p:cNvPr id="34" name="Straight Connector 33">
              <a:extLst>
                <a:ext uri="{FF2B5EF4-FFF2-40B4-BE49-F238E27FC236}">
                  <a16:creationId xmlns:a16="http://schemas.microsoft.com/office/drawing/2014/main" id="{BEDCD4A8-54DB-454A-BFCE-E7F8983E1A30}"/>
                </a:ext>
              </a:extLst>
            </p:cNvPr>
            <p:cNvCxnSpPr>
              <a:cxnSpLocks/>
            </p:cNvCxnSpPr>
            <p:nvPr/>
          </p:nvCxnSpPr>
          <p:spPr>
            <a:xfrm>
              <a:off x="2499115" y="1831645"/>
              <a:ext cx="3899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00010F-3E1D-A442-8D70-3ED5A8E3839E}"/>
                </a:ext>
              </a:extLst>
            </p:cNvPr>
            <p:cNvCxnSpPr>
              <a:cxnSpLocks/>
            </p:cNvCxnSpPr>
            <p:nvPr/>
          </p:nvCxnSpPr>
          <p:spPr>
            <a:xfrm>
              <a:off x="2490016" y="2975735"/>
              <a:ext cx="39081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40C6EB-40AF-F44A-9C56-3FCC4681FE9A}"/>
                </a:ext>
              </a:extLst>
            </p:cNvPr>
            <p:cNvCxnSpPr>
              <a:cxnSpLocks/>
            </p:cNvCxnSpPr>
            <p:nvPr/>
          </p:nvCxnSpPr>
          <p:spPr>
            <a:xfrm>
              <a:off x="2499116" y="1826829"/>
              <a:ext cx="0" cy="40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385B6A4-9A8E-D243-A72A-D5FBD4B28F92}"/>
                </a:ext>
              </a:extLst>
            </p:cNvPr>
            <p:cNvCxnSpPr>
              <a:cxnSpLocks/>
            </p:cNvCxnSpPr>
            <p:nvPr/>
          </p:nvCxnSpPr>
          <p:spPr>
            <a:xfrm>
              <a:off x="2499116" y="2569491"/>
              <a:ext cx="0" cy="406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F21D18-9E45-5145-A3D1-ABBD49D96EF4}"/>
                </a:ext>
              </a:extLst>
            </p:cNvPr>
            <p:cNvGrpSpPr/>
            <p:nvPr/>
          </p:nvGrpSpPr>
          <p:grpSpPr>
            <a:xfrm>
              <a:off x="2327666" y="2234206"/>
              <a:ext cx="342900" cy="342900"/>
              <a:chOff x="3103554" y="1834429"/>
              <a:chExt cx="457200" cy="457200"/>
            </a:xfrm>
          </p:grpSpPr>
          <p:sp>
            <p:nvSpPr>
              <p:cNvPr id="42" name="Oval 41">
                <a:extLst>
                  <a:ext uri="{FF2B5EF4-FFF2-40B4-BE49-F238E27FC236}">
                    <a16:creationId xmlns:a16="http://schemas.microsoft.com/office/drawing/2014/main" id="{AC949C06-4D81-DC4D-815E-7AAA11A8C8AA}"/>
                  </a:ext>
                </a:extLst>
              </p:cNvPr>
              <p:cNvSpPr/>
              <p:nvPr/>
            </p:nvSpPr>
            <p:spPr>
              <a:xfrm>
                <a:off x="3103554" y="1834429"/>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000">
                  <a:solidFill>
                    <a:prstClr val="white"/>
                  </a:solidFill>
                  <a:latin typeface="Calibri" panose="020F0502020204030204"/>
                </a:endParaRPr>
              </a:p>
            </p:txBody>
          </p:sp>
          <p:grpSp>
            <p:nvGrpSpPr>
              <p:cNvPr id="60" name="Group 59">
                <a:extLst>
                  <a:ext uri="{FF2B5EF4-FFF2-40B4-BE49-F238E27FC236}">
                    <a16:creationId xmlns:a16="http://schemas.microsoft.com/office/drawing/2014/main" id="{114FA633-7B7C-9E42-9C71-F677D507E2B2}"/>
                  </a:ext>
                </a:extLst>
              </p:cNvPr>
              <p:cNvGrpSpPr/>
              <p:nvPr/>
            </p:nvGrpSpPr>
            <p:grpSpPr>
              <a:xfrm>
                <a:off x="3208742" y="1998018"/>
                <a:ext cx="219082" cy="112740"/>
                <a:chOff x="4458947" y="2002018"/>
                <a:chExt cx="219082" cy="112740"/>
              </a:xfrm>
            </p:grpSpPr>
            <p:grpSp>
              <p:nvGrpSpPr>
                <p:cNvPr id="56" name="Group 55">
                  <a:extLst>
                    <a:ext uri="{FF2B5EF4-FFF2-40B4-BE49-F238E27FC236}">
                      <a16:creationId xmlns:a16="http://schemas.microsoft.com/office/drawing/2014/main" id="{F7CD5085-D671-2142-BDF6-279DD547C08D}"/>
                    </a:ext>
                  </a:extLst>
                </p:cNvPr>
                <p:cNvGrpSpPr/>
                <p:nvPr/>
              </p:nvGrpSpPr>
              <p:grpSpPr>
                <a:xfrm>
                  <a:off x="4458947" y="2005030"/>
                  <a:ext cx="108985" cy="109728"/>
                  <a:chOff x="4458947" y="2005030"/>
                  <a:chExt cx="108985" cy="109728"/>
                </a:xfrm>
              </p:grpSpPr>
              <p:sp>
                <p:nvSpPr>
                  <p:cNvPr id="54" name="Arc 53">
                    <a:extLst>
                      <a:ext uri="{FF2B5EF4-FFF2-40B4-BE49-F238E27FC236}">
                        <a16:creationId xmlns:a16="http://schemas.microsoft.com/office/drawing/2014/main" id="{4ABD65BC-C6FC-1447-8C00-2F175C654C38}"/>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2000">
                      <a:solidFill>
                        <a:prstClr val="black"/>
                      </a:solidFill>
                      <a:latin typeface="Calibri" panose="020F0502020204030204"/>
                    </a:endParaRPr>
                  </a:p>
                </p:txBody>
              </p:sp>
              <p:sp>
                <p:nvSpPr>
                  <p:cNvPr id="55" name="Arc 54">
                    <a:extLst>
                      <a:ext uri="{FF2B5EF4-FFF2-40B4-BE49-F238E27FC236}">
                        <a16:creationId xmlns:a16="http://schemas.microsoft.com/office/drawing/2014/main" id="{B6380774-95EC-DB48-A71A-87C9FE0BA421}"/>
                      </a:ext>
                    </a:extLst>
                  </p:cNvPr>
                  <p:cNvSpPr/>
                  <p:nvPr/>
                </p:nvSpPr>
                <p:spPr>
                  <a:xfrm flipH="1">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2000">
                      <a:solidFill>
                        <a:prstClr val="black"/>
                      </a:solidFill>
                      <a:latin typeface="Calibri" panose="020F0502020204030204"/>
                    </a:endParaRPr>
                  </a:p>
                </p:txBody>
              </p:sp>
            </p:grpSp>
            <p:grpSp>
              <p:nvGrpSpPr>
                <p:cNvPr id="57" name="Group 56">
                  <a:extLst>
                    <a:ext uri="{FF2B5EF4-FFF2-40B4-BE49-F238E27FC236}">
                      <a16:creationId xmlns:a16="http://schemas.microsoft.com/office/drawing/2014/main" id="{611C6214-7E54-F04E-AB21-61C116D9237E}"/>
                    </a:ext>
                  </a:extLst>
                </p:cNvPr>
                <p:cNvGrpSpPr/>
                <p:nvPr/>
              </p:nvGrpSpPr>
              <p:grpSpPr>
                <a:xfrm flipV="1">
                  <a:off x="4565869" y="2002018"/>
                  <a:ext cx="112160" cy="109728"/>
                  <a:chOff x="4458947" y="2005030"/>
                  <a:chExt cx="112160" cy="109728"/>
                </a:xfrm>
              </p:grpSpPr>
              <p:sp>
                <p:nvSpPr>
                  <p:cNvPr id="58" name="Arc 57">
                    <a:extLst>
                      <a:ext uri="{FF2B5EF4-FFF2-40B4-BE49-F238E27FC236}">
                        <a16:creationId xmlns:a16="http://schemas.microsoft.com/office/drawing/2014/main" id="{795AD1FA-F4E5-4149-9CC3-B0D477698F98}"/>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2000">
                      <a:solidFill>
                        <a:prstClr val="black"/>
                      </a:solidFill>
                      <a:latin typeface="Calibri" panose="020F0502020204030204"/>
                    </a:endParaRPr>
                  </a:p>
                </p:txBody>
              </p:sp>
              <p:sp>
                <p:nvSpPr>
                  <p:cNvPr id="59" name="Arc 58">
                    <a:extLst>
                      <a:ext uri="{FF2B5EF4-FFF2-40B4-BE49-F238E27FC236}">
                        <a16:creationId xmlns:a16="http://schemas.microsoft.com/office/drawing/2014/main" id="{6E57FEBC-D5DC-0441-976F-694623511755}"/>
                      </a:ext>
                    </a:extLst>
                  </p:cNvPr>
                  <p:cNvSpPr/>
                  <p:nvPr/>
                </p:nvSpPr>
                <p:spPr>
                  <a:xfrm flipH="1">
                    <a:off x="4462122"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2000">
                      <a:solidFill>
                        <a:prstClr val="black"/>
                      </a:solidFill>
                      <a:latin typeface="Calibri" panose="020F0502020204030204"/>
                    </a:endParaRPr>
                  </a:p>
                </p:txBody>
              </p:sp>
            </p:grpSp>
          </p:grpSp>
        </p:grpSp>
        <p:cxnSp>
          <p:nvCxnSpPr>
            <p:cNvPr id="69" name="Straight Arrow Connector 68">
              <a:extLst>
                <a:ext uri="{FF2B5EF4-FFF2-40B4-BE49-F238E27FC236}">
                  <a16:creationId xmlns:a16="http://schemas.microsoft.com/office/drawing/2014/main" id="{10D42C41-A110-2B42-81E1-E523FAB0F8F1}"/>
                </a:ext>
              </a:extLst>
            </p:cNvPr>
            <p:cNvCxnSpPr>
              <a:cxnSpLocks/>
            </p:cNvCxnSpPr>
            <p:nvPr/>
          </p:nvCxnSpPr>
          <p:spPr>
            <a:xfrm flipV="1">
              <a:off x="2213593" y="2128126"/>
              <a:ext cx="0" cy="494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456155D-D784-B841-9C6A-AD48F910DFF6}"/>
                    </a:ext>
                  </a:extLst>
                </p:cNvPr>
                <p:cNvSpPr txBox="1"/>
                <p:nvPr/>
              </p:nvSpPr>
              <p:spPr>
                <a:xfrm>
                  <a:off x="1998499" y="2294171"/>
                  <a:ext cx="141647" cy="194989"/>
                </a:xfrm>
                <a:prstGeom prst="rect">
                  <a:avLst/>
                </a:prstGeom>
                <a:noFill/>
              </p:spPr>
              <p:txBody>
                <a:bodyPr wrap="none" lIns="0" tIns="0" rIns="0" bIns="0" rtlCol="0">
                  <a:spAutoFit/>
                </a:bodyPr>
                <a:lstStyle/>
                <a:p>
                  <a:pPr defTabSz="685800"/>
                  <a14:m>
                    <m:oMathPara xmlns:m="http://schemas.openxmlformats.org/officeDocument/2006/math">
                      <m:oMathParaPr>
                        <m:jc m:val="centerGroup"/>
                      </m:oMathParaPr>
                      <m:oMath xmlns:m="http://schemas.openxmlformats.org/officeDocument/2006/math">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𝑉</m:t>
                            </m:r>
                          </m:e>
                        </m:acc>
                      </m:oMath>
                    </m:oMathPara>
                  </a14:m>
                  <a:endParaRPr lang="en-US" sz="2000" dirty="0">
                    <a:solidFill>
                      <a:prstClr val="black"/>
                    </a:solidFill>
                    <a:latin typeface="Calibri" panose="020F0502020204030204"/>
                  </a:endParaRPr>
                </a:p>
              </p:txBody>
            </p:sp>
          </mc:Choice>
          <mc:Fallback xmlns="">
            <p:sp>
              <p:nvSpPr>
                <p:cNvPr id="70" name="TextBox 69">
                  <a:extLst>
                    <a:ext uri="{FF2B5EF4-FFF2-40B4-BE49-F238E27FC236}">
                      <a16:creationId xmlns:a16="http://schemas.microsoft.com/office/drawing/2014/main" id="{0456155D-D784-B841-9C6A-AD48F910DFF6}"/>
                    </a:ext>
                  </a:extLst>
                </p:cNvPr>
                <p:cNvSpPr txBox="1">
                  <a:spLocks noRot="1" noChangeAspect="1" noMove="1" noResize="1" noEditPoints="1" noAdjustHandles="1" noChangeArrowheads="1" noChangeShapeType="1" noTextEdit="1"/>
                </p:cNvSpPr>
                <p:nvPr/>
              </p:nvSpPr>
              <p:spPr>
                <a:xfrm>
                  <a:off x="1998499" y="2294171"/>
                  <a:ext cx="141647" cy="194989"/>
                </a:xfrm>
                <a:prstGeom prst="rect">
                  <a:avLst/>
                </a:prstGeom>
                <a:blipFill>
                  <a:blip r:embed="rId2"/>
                  <a:stretch>
                    <a:fillRect l="-27778" r="-22222" b="-4000"/>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105978-A7F6-7040-9605-855CA435F344}"/>
                </a:ext>
              </a:extLst>
            </p:cNvPr>
            <p:cNvGrpSpPr/>
            <p:nvPr/>
          </p:nvGrpSpPr>
          <p:grpSpPr>
            <a:xfrm>
              <a:off x="3873507" y="1820348"/>
              <a:ext cx="684010" cy="1155388"/>
              <a:chOff x="6079087" y="1284130"/>
              <a:chExt cx="912013" cy="1540517"/>
            </a:xfrm>
          </p:grpSpPr>
          <p:sp>
            <p:nvSpPr>
              <p:cNvPr id="41" name="TextBox 40">
                <a:extLst>
                  <a:ext uri="{FF2B5EF4-FFF2-40B4-BE49-F238E27FC236}">
                    <a16:creationId xmlns:a16="http://schemas.microsoft.com/office/drawing/2014/main" id="{08B5D015-B4AB-AA40-8A8E-0F161B0EE398}"/>
                  </a:ext>
                </a:extLst>
              </p:cNvPr>
              <p:cNvSpPr txBox="1"/>
              <p:nvPr/>
            </p:nvSpPr>
            <p:spPr>
              <a:xfrm>
                <a:off x="6079087" y="2151171"/>
                <a:ext cx="912013" cy="337980"/>
              </a:xfrm>
              <a:prstGeom prst="rect">
                <a:avLst/>
              </a:prstGeom>
              <a:noFill/>
              <a:ln w="28575">
                <a:solidFill>
                  <a:schemeClr val="tx1"/>
                </a:solidFill>
              </a:ln>
            </p:spPr>
            <p:txBody>
              <a:bodyPr wrap="square" rtlCol="0" anchor="ctr">
                <a:spAutoFit/>
              </a:bodyPr>
              <a:lstStyle/>
              <a:p>
                <a:pPr algn="ctr" defTabSz="685800"/>
                <a:r>
                  <a:rPr lang="en-US" sz="2000" dirty="0">
                    <a:solidFill>
                      <a:prstClr val="black"/>
                    </a:solidFill>
                    <a:latin typeface="Calibri" panose="020F0502020204030204"/>
                  </a:rPr>
                  <a:t>Load 1</a:t>
                </a:r>
              </a:p>
            </p:txBody>
          </p:sp>
          <p:cxnSp>
            <p:nvCxnSpPr>
              <p:cNvPr id="44" name="Straight Connector 43">
                <a:extLst>
                  <a:ext uri="{FF2B5EF4-FFF2-40B4-BE49-F238E27FC236}">
                    <a16:creationId xmlns:a16="http://schemas.microsoft.com/office/drawing/2014/main" id="{0719E352-50E1-9F4C-B48D-49F463648962}"/>
                  </a:ext>
                </a:extLst>
              </p:cNvPr>
              <p:cNvCxnSpPr>
                <a:cxnSpLocks/>
                <a:stCxn id="41" idx="2"/>
              </p:cNvCxnSpPr>
              <p:nvPr/>
            </p:nvCxnSpPr>
            <p:spPr>
              <a:xfrm>
                <a:off x="6535094" y="2489151"/>
                <a:ext cx="1199" cy="3354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9C3C68-0BF0-7045-93CE-9751AEBEDC19}"/>
                  </a:ext>
                </a:extLst>
              </p:cNvPr>
              <p:cNvGrpSpPr/>
              <p:nvPr/>
            </p:nvGrpSpPr>
            <p:grpSpPr>
              <a:xfrm>
                <a:off x="6532487" y="1284130"/>
                <a:ext cx="130609" cy="867041"/>
                <a:chOff x="6532487" y="1284130"/>
                <a:chExt cx="130609" cy="867041"/>
              </a:xfrm>
            </p:grpSpPr>
            <p:cxnSp>
              <p:nvCxnSpPr>
                <p:cNvPr id="40" name="Straight Connector 39">
                  <a:extLst>
                    <a:ext uri="{FF2B5EF4-FFF2-40B4-BE49-F238E27FC236}">
                      <a16:creationId xmlns:a16="http://schemas.microsoft.com/office/drawing/2014/main" id="{02AADABF-4FFF-6E48-9616-1A7BC35B8778}"/>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FABD29-FF53-0F4E-AAF5-A002488B2D04}"/>
                    </a:ext>
                  </a:extLst>
                </p:cNvPr>
                <p:cNvCxnSpPr>
                  <a:cxnSpLocks/>
                  <a:endCxn id="41" idx="0"/>
                </p:cNvCxnSpPr>
                <p:nvPr/>
              </p:nvCxnSpPr>
              <p:spPr>
                <a:xfrm flipH="1">
                  <a:off x="6535093" y="1825789"/>
                  <a:ext cx="1197" cy="325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E65E8A-515F-EB4C-9DA4-3195B54454F2}"/>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21DCA92-B783-6846-BCDC-62243A1E251B}"/>
                </a:ext>
              </a:extLst>
            </p:cNvPr>
            <p:cNvGrpSpPr/>
            <p:nvPr/>
          </p:nvGrpSpPr>
          <p:grpSpPr>
            <a:xfrm>
              <a:off x="4751729" y="1831645"/>
              <a:ext cx="685800" cy="1147319"/>
              <a:chOff x="7250049" y="1299193"/>
              <a:chExt cx="914400" cy="1529758"/>
            </a:xfrm>
          </p:grpSpPr>
          <p:sp>
            <p:nvSpPr>
              <p:cNvPr id="31" name="TextBox 30">
                <a:extLst>
                  <a:ext uri="{FF2B5EF4-FFF2-40B4-BE49-F238E27FC236}">
                    <a16:creationId xmlns:a16="http://schemas.microsoft.com/office/drawing/2014/main" id="{B1661C11-FC0F-7241-ACDA-FAC19423EBE9}"/>
                  </a:ext>
                </a:extLst>
              </p:cNvPr>
              <p:cNvSpPr txBox="1"/>
              <p:nvPr/>
            </p:nvSpPr>
            <p:spPr>
              <a:xfrm>
                <a:off x="7250049" y="2151169"/>
                <a:ext cx="914400" cy="337980"/>
              </a:xfrm>
              <a:prstGeom prst="rect">
                <a:avLst/>
              </a:prstGeom>
              <a:noFill/>
              <a:ln w="28575">
                <a:solidFill>
                  <a:schemeClr val="tx1"/>
                </a:solidFill>
              </a:ln>
            </p:spPr>
            <p:txBody>
              <a:bodyPr wrap="square" rtlCol="0" anchor="ctr">
                <a:spAutoFit/>
              </a:bodyPr>
              <a:lstStyle/>
              <a:p>
                <a:pPr algn="ctr" defTabSz="685800"/>
                <a:r>
                  <a:rPr lang="en-US" sz="2000" dirty="0">
                    <a:solidFill>
                      <a:prstClr val="black"/>
                    </a:solidFill>
                    <a:latin typeface="Calibri" panose="020F0502020204030204"/>
                  </a:rPr>
                  <a:t>Load 2</a:t>
                </a:r>
              </a:p>
            </p:txBody>
          </p:sp>
          <p:cxnSp>
            <p:nvCxnSpPr>
              <p:cNvPr id="32" name="Straight Connector 31">
                <a:extLst>
                  <a:ext uri="{FF2B5EF4-FFF2-40B4-BE49-F238E27FC236}">
                    <a16:creationId xmlns:a16="http://schemas.microsoft.com/office/drawing/2014/main" id="{035AFA79-CCEE-F14D-AC5B-D04784843E4E}"/>
                  </a:ext>
                </a:extLst>
              </p:cNvPr>
              <p:cNvCxnSpPr>
                <a:cxnSpLocks/>
              </p:cNvCxnSpPr>
              <p:nvPr/>
            </p:nvCxnSpPr>
            <p:spPr>
              <a:xfrm>
                <a:off x="7707249" y="2494067"/>
                <a:ext cx="0" cy="334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7F2050E-A7F5-F642-BF8F-8F3C98CCCFFB}"/>
                  </a:ext>
                </a:extLst>
              </p:cNvPr>
              <p:cNvGrpSpPr/>
              <p:nvPr/>
            </p:nvGrpSpPr>
            <p:grpSpPr>
              <a:xfrm>
                <a:off x="7703448" y="1299193"/>
                <a:ext cx="130609" cy="851976"/>
                <a:chOff x="6532487" y="1284130"/>
                <a:chExt cx="130609" cy="851976"/>
              </a:xfrm>
            </p:grpSpPr>
            <p:cxnSp>
              <p:nvCxnSpPr>
                <p:cNvPr id="35" name="Straight Connector 34">
                  <a:extLst>
                    <a:ext uri="{FF2B5EF4-FFF2-40B4-BE49-F238E27FC236}">
                      <a16:creationId xmlns:a16="http://schemas.microsoft.com/office/drawing/2014/main" id="{329F3A7C-4C82-F349-9FFC-2033E79F044A}"/>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6C4EAA-D5F9-AA42-86C3-049A7E0D4771}"/>
                    </a:ext>
                  </a:extLst>
                </p:cNvPr>
                <p:cNvCxnSpPr>
                  <a:cxnSpLocks/>
                  <a:endCxn id="31" idx="0"/>
                </p:cNvCxnSpPr>
                <p:nvPr/>
              </p:nvCxnSpPr>
              <p:spPr>
                <a:xfrm>
                  <a:off x="6536288" y="1825788"/>
                  <a:ext cx="0" cy="310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D100FD-909F-D44B-921E-DC43F52DD746}"/>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24EB1AF5-82BB-F649-97F7-D6724A15981D}"/>
                </a:ext>
              </a:extLst>
            </p:cNvPr>
            <p:cNvGrpSpPr/>
            <p:nvPr/>
          </p:nvGrpSpPr>
          <p:grpSpPr>
            <a:xfrm>
              <a:off x="6058087" y="1820348"/>
              <a:ext cx="685800" cy="1155388"/>
              <a:chOff x="8991860" y="1284130"/>
              <a:chExt cx="914400" cy="1540517"/>
            </a:xfrm>
          </p:grpSpPr>
          <p:sp>
            <p:nvSpPr>
              <p:cNvPr id="50" name="TextBox 49">
                <a:extLst>
                  <a:ext uri="{FF2B5EF4-FFF2-40B4-BE49-F238E27FC236}">
                    <a16:creationId xmlns:a16="http://schemas.microsoft.com/office/drawing/2014/main" id="{DBFC7F2A-5492-D049-8B7F-E2995665439A}"/>
                  </a:ext>
                </a:extLst>
              </p:cNvPr>
              <p:cNvSpPr txBox="1"/>
              <p:nvPr/>
            </p:nvSpPr>
            <p:spPr>
              <a:xfrm>
                <a:off x="8991860" y="2151171"/>
                <a:ext cx="914400" cy="337980"/>
              </a:xfrm>
              <a:prstGeom prst="rect">
                <a:avLst/>
              </a:prstGeom>
              <a:noFill/>
              <a:ln w="28575">
                <a:solidFill>
                  <a:schemeClr val="tx1"/>
                </a:solidFill>
              </a:ln>
            </p:spPr>
            <p:txBody>
              <a:bodyPr wrap="square" rtlCol="0" anchor="ctr">
                <a:spAutoFit/>
              </a:bodyPr>
              <a:lstStyle/>
              <a:p>
                <a:pPr algn="ctr" defTabSz="685800"/>
                <a:r>
                  <a:rPr lang="en-US" sz="2000" dirty="0">
                    <a:solidFill>
                      <a:prstClr val="black"/>
                    </a:solidFill>
                    <a:latin typeface="Calibri" panose="020F0502020204030204"/>
                  </a:rPr>
                  <a:t>Load n</a:t>
                </a:r>
              </a:p>
            </p:txBody>
          </p:sp>
          <p:cxnSp>
            <p:nvCxnSpPr>
              <p:cNvPr id="51" name="Straight Connector 50">
                <a:extLst>
                  <a:ext uri="{FF2B5EF4-FFF2-40B4-BE49-F238E27FC236}">
                    <a16:creationId xmlns:a16="http://schemas.microsoft.com/office/drawing/2014/main" id="{1AB25F04-2E06-304B-8A7D-0C2B6FD64129}"/>
                  </a:ext>
                </a:extLst>
              </p:cNvPr>
              <p:cNvCxnSpPr>
                <a:cxnSpLocks/>
                <a:stCxn id="50" idx="2"/>
              </p:cNvCxnSpPr>
              <p:nvPr/>
            </p:nvCxnSpPr>
            <p:spPr>
              <a:xfrm>
                <a:off x="9449060" y="2489151"/>
                <a:ext cx="0" cy="3354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16604F4-C527-E845-8EDC-888B0F276E8D}"/>
                  </a:ext>
                </a:extLst>
              </p:cNvPr>
              <p:cNvGrpSpPr/>
              <p:nvPr/>
            </p:nvGrpSpPr>
            <p:grpSpPr>
              <a:xfrm>
                <a:off x="9445259" y="1284130"/>
                <a:ext cx="130609" cy="867041"/>
                <a:chOff x="6532487" y="1284130"/>
                <a:chExt cx="130609" cy="867041"/>
              </a:xfrm>
            </p:grpSpPr>
            <p:cxnSp>
              <p:nvCxnSpPr>
                <p:cNvPr id="53" name="Straight Connector 52">
                  <a:extLst>
                    <a:ext uri="{FF2B5EF4-FFF2-40B4-BE49-F238E27FC236}">
                      <a16:creationId xmlns:a16="http://schemas.microsoft.com/office/drawing/2014/main" id="{D4E7568A-B125-8446-B48E-D44F76CA71C9}"/>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F5067F-CACA-0742-BDE1-6E58A4317F52}"/>
                    </a:ext>
                  </a:extLst>
                </p:cNvPr>
                <p:cNvCxnSpPr>
                  <a:cxnSpLocks/>
                  <a:endCxn id="50" idx="0"/>
                </p:cNvCxnSpPr>
                <p:nvPr/>
              </p:nvCxnSpPr>
              <p:spPr>
                <a:xfrm>
                  <a:off x="6536288" y="1825789"/>
                  <a:ext cx="0" cy="325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04E606B-8491-C744-ACAD-FC4B676BD730}"/>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5ED2173A-390A-5B43-91CB-8B2D9354C42F}"/>
                </a:ext>
              </a:extLst>
            </p:cNvPr>
            <p:cNvGrpSpPr/>
            <p:nvPr/>
          </p:nvGrpSpPr>
          <p:grpSpPr>
            <a:xfrm>
              <a:off x="5609302" y="2608666"/>
              <a:ext cx="277010" cy="48410"/>
              <a:chOff x="8261873" y="4405583"/>
              <a:chExt cx="369346" cy="64546"/>
            </a:xfrm>
          </p:grpSpPr>
          <p:sp>
            <p:nvSpPr>
              <p:cNvPr id="13" name="Oval 12">
                <a:extLst>
                  <a:ext uri="{FF2B5EF4-FFF2-40B4-BE49-F238E27FC236}">
                    <a16:creationId xmlns:a16="http://schemas.microsoft.com/office/drawing/2014/main" id="{012778D4-3373-5847-828C-BB503707C843}"/>
                  </a:ext>
                </a:extLst>
              </p:cNvPr>
              <p:cNvSpPr/>
              <p:nvPr/>
            </p:nvSpPr>
            <p:spPr>
              <a:xfrm>
                <a:off x="82618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000">
                  <a:solidFill>
                    <a:prstClr val="white"/>
                  </a:solidFill>
                  <a:latin typeface="Calibri" panose="020F0502020204030204"/>
                </a:endParaRPr>
              </a:p>
            </p:txBody>
          </p:sp>
          <p:sp>
            <p:nvSpPr>
              <p:cNvPr id="65" name="Oval 64">
                <a:extLst>
                  <a:ext uri="{FF2B5EF4-FFF2-40B4-BE49-F238E27FC236}">
                    <a16:creationId xmlns:a16="http://schemas.microsoft.com/office/drawing/2014/main" id="{95A29F36-46CF-944C-9BEA-8A489B70B9B4}"/>
                  </a:ext>
                </a:extLst>
              </p:cNvPr>
              <p:cNvSpPr/>
              <p:nvPr/>
            </p:nvSpPr>
            <p:spPr>
              <a:xfrm>
                <a:off x="84142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000">
                  <a:solidFill>
                    <a:prstClr val="white"/>
                  </a:solidFill>
                  <a:latin typeface="Calibri" panose="020F0502020204030204"/>
                </a:endParaRPr>
              </a:p>
            </p:txBody>
          </p:sp>
          <p:sp>
            <p:nvSpPr>
              <p:cNvPr id="66" name="Oval 65">
                <a:extLst>
                  <a:ext uri="{FF2B5EF4-FFF2-40B4-BE49-F238E27FC236}">
                    <a16:creationId xmlns:a16="http://schemas.microsoft.com/office/drawing/2014/main" id="{985EDDA6-3C0E-F740-A461-930B0943239D}"/>
                  </a:ext>
                </a:extLst>
              </p:cNvPr>
              <p:cNvSpPr/>
              <p:nvPr/>
            </p:nvSpPr>
            <p:spPr>
              <a:xfrm>
                <a:off x="85666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2000">
                  <a:solidFill>
                    <a:prstClr val="white"/>
                  </a:solidFill>
                  <a:latin typeface="Calibri" panose="020F0502020204030204"/>
                </a:endParaRPr>
              </a:p>
            </p:txBody>
          </p:sp>
        </p:grpSp>
      </p:grpSp>
      <p:sp>
        <p:nvSpPr>
          <p:cNvPr id="3" name="Title 2">
            <a:extLst>
              <a:ext uri="{FF2B5EF4-FFF2-40B4-BE49-F238E27FC236}">
                <a16:creationId xmlns:a16="http://schemas.microsoft.com/office/drawing/2014/main" id="{65C3A2B9-DD6A-FC07-1D8A-109C8F7E2391}"/>
              </a:ext>
            </a:extLst>
          </p:cNvPr>
          <p:cNvSpPr>
            <a:spLocks noGrp="1"/>
          </p:cNvSpPr>
          <p:nvPr>
            <p:ph type="title"/>
          </p:nvPr>
        </p:nvSpPr>
        <p:spPr/>
        <p:txBody>
          <a:bodyPr>
            <a:normAutofit/>
          </a:bodyPr>
          <a:lstStyle/>
          <a:p>
            <a:r>
              <a:rPr lang="en-US" dirty="0">
                <a:solidFill>
                  <a:prstClr val="black"/>
                </a:solidFill>
                <a:cs typeface="Times New Roman" panose="02020603050405020304" pitchFamily="18" charset="0"/>
              </a:rPr>
              <a:t>Simplified wiring diagram of a house</a:t>
            </a:r>
            <a:endParaRPr lang="en-US" sz="5400" dirty="0"/>
          </a:p>
        </p:txBody>
      </p:sp>
      <p:sp>
        <p:nvSpPr>
          <p:cNvPr id="6" name="Content Placeholder 5">
            <a:extLst>
              <a:ext uri="{FF2B5EF4-FFF2-40B4-BE49-F238E27FC236}">
                <a16:creationId xmlns:a16="http://schemas.microsoft.com/office/drawing/2014/main" id="{13A687C5-A93A-7556-E183-3BB329BD4F98}"/>
              </a:ext>
            </a:extLst>
          </p:cNvPr>
          <p:cNvSpPr>
            <a:spLocks noGrp="1"/>
          </p:cNvSpPr>
          <p:nvPr>
            <p:ph idx="1"/>
          </p:nvPr>
        </p:nvSpPr>
        <p:spPr>
          <a:xfrm>
            <a:off x="2082312" y="3987506"/>
            <a:ext cx="7886700" cy="2226528"/>
          </a:xfrm>
        </p:spPr>
        <p:txBody>
          <a:bodyPr/>
          <a:lstStyle/>
          <a:p>
            <a:r>
              <a:rPr lang="en-US" dirty="0"/>
              <a:t>Loads are connected in parallel</a:t>
            </a:r>
          </a:p>
          <a:p>
            <a:pPr lvl="1"/>
            <a:r>
              <a:rPr lang="en-US" dirty="0"/>
              <a:t>Within the house</a:t>
            </a:r>
          </a:p>
          <a:p>
            <a:pPr lvl="1"/>
            <a:r>
              <a:rPr lang="en-US" dirty="0"/>
              <a:t>Across the power system</a:t>
            </a:r>
          </a:p>
          <a:p>
            <a:r>
              <a:rPr lang="en-US" dirty="0"/>
              <a:t>If the supply voltage remains relatively constant, we can add up the loads to estimate the total load.</a:t>
            </a:r>
          </a:p>
          <a:p>
            <a:pPr marL="342900" indent="-342900"/>
            <a:endParaRPr lang="en-US" dirty="0"/>
          </a:p>
          <a:p>
            <a:endParaRPr lang="en-US" dirty="0"/>
          </a:p>
        </p:txBody>
      </p:sp>
      <p:sp>
        <p:nvSpPr>
          <p:cNvPr id="7" name="Date Placeholder 6">
            <a:extLst>
              <a:ext uri="{FF2B5EF4-FFF2-40B4-BE49-F238E27FC236}">
                <a16:creationId xmlns:a16="http://schemas.microsoft.com/office/drawing/2014/main" id="{0124112F-BFB7-2CEF-5F62-D490FBA2CC7D}"/>
              </a:ext>
            </a:extLst>
          </p:cNvPr>
          <p:cNvSpPr>
            <a:spLocks noGrp="1"/>
          </p:cNvSpPr>
          <p:nvPr>
            <p:ph type="dt" sz="half" idx="10"/>
          </p:nvPr>
        </p:nvSpPr>
        <p:spPr/>
        <p:txBody>
          <a:bodyPr/>
          <a:lstStyle/>
          <a:p>
            <a:r>
              <a:rPr lang="en-US"/>
              <a:t>© 2023 Daniel Kirschen</a:t>
            </a:r>
          </a:p>
        </p:txBody>
      </p:sp>
      <p:sp>
        <p:nvSpPr>
          <p:cNvPr id="8" name="Slide Number Placeholder 7">
            <a:extLst>
              <a:ext uri="{FF2B5EF4-FFF2-40B4-BE49-F238E27FC236}">
                <a16:creationId xmlns:a16="http://schemas.microsoft.com/office/drawing/2014/main" id="{BA9F62FA-92CC-6401-570A-D5EF9C7036FA}"/>
              </a:ext>
            </a:extLst>
          </p:cNvPr>
          <p:cNvSpPr>
            <a:spLocks noGrp="1"/>
          </p:cNvSpPr>
          <p:nvPr>
            <p:ph type="sldNum" sz="quarter" idx="12"/>
          </p:nvPr>
        </p:nvSpPr>
        <p:spPr/>
        <p:txBody>
          <a:bodyPr/>
          <a:lstStyle/>
          <a:p>
            <a:fld id="{FCB180D8-E0A1-9942-B80E-E3902DFFCBF1}" type="slidenum">
              <a:rPr lang="en-US" smtClean="0"/>
              <a:t>2</a:t>
            </a:fld>
            <a:endParaRPr lang="en-US"/>
          </a:p>
        </p:txBody>
      </p:sp>
    </p:spTree>
    <p:extLst>
      <p:ext uri="{BB962C8B-B14F-4D97-AF65-F5344CB8AC3E}">
        <p14:creationId xmlns:p14="http://schemas.microsoft.com/office/powerpoint/2010/main" val="30830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7EDFBC-C919-5B08-7FE2-96B524F16B56}"/>
              </a:ext>
            </a:extLst>
          </p:cNvPr>
          <p:cNvSpPr>
            <a:spLocks noGrp="1"/>
          </p:cNvSpPr>
          <p:nvPr>
            <p:ph type="title"/>
          </p:nvPr>
        </p:nvSpPr>
        <p:spPr>
          <a:xfrm>
            <a:off x="839788" y="365125"/>
            <a:ext cx="10515600" cy="1009363"/>
          </a:xfrm>
        </p:spPr>
        <p:txBody>
          <a:bodyPr anchor="ctr">
            <a:normAutofit/>
          </a:bodyPr>
          <a:lstStyle/>
          <a:p>
            <a:r>
              <a:rPr lang="en-US" sz="3100" dirty="0"/>
              <a:t>Load profiles on the days with the highest and lowest loads in Great Britain</a:t>
            </a:r>
          </a:p>
        </p:txBody>
      </p:sp>
      <p:sp>
        <p:nvSpPr>
          <p:cNvPr id="12" name="Content Placeholder 2">
            <a:extLst>
              <a:ext uri="{FF2B5EF4-FFF2-40B4-BE49-F238E27FC236}">
                <a16:creationId xmlns:a16="http://schemas.microsoft.com/office/drawing/2014/main" id="{620E0C07-25D6-47A7-8545-0D7074F8DD4B}"/>
              </a:ext>
            </a:extLst>
          </p:cNvPr>
          <p:cNvSpPr>
            <a:spLocks noGrp="1"/>
          </p:cNvSpPr>
          <p:nvPr>
            <p:ph sz="half" idx="2"/>
          </p:nvPr>
        </p:nvSpPr>
        <p:spPr>
          <a:xfrm>
            <a:off x="839788" y="1555668"/>
            <a:ext cx="4383853" cy="4633995"/>
          </a:xfrm>
        </p:spPr>
        <p:txBody>
          <a:bodyPr/>
          <a:lstStyle/>
          <a:p>
            <a:r>
              <a:rPr lang="en-US" dirty="0">
                <a:cs typeface="Times New Roman" panose="02020603050405020304" pitchFamily="18" charset="0"/>
              </a:rPr>
              <a:t>Maximum and minimum temperatures in London</a:t>
            </a:r>
          </a:p>
          <a:p>
            <a:r>
              <a:rPr lang="en-US" dirty="0">
                <a:cs typeface="Times New Roman" panose="02020603050405020304" pitchFamily="18" charset="0"/>
              </a:rPr>
              <a:t>December 15, 2022</a:t>
            </a:r>
          </a:p>
          <a:p>
            <a:pPr lvl="1"/>
            <a:r>
              <a:rPr lang="en-US" dirty="0">
                <a:cs typeface="Times New Roman" panose="02020603050405020304" pitchFamily="18" charset="0"/>
              </a:rPr>
              <a:t>36°F (2°C)</a:t>
            </a:r>
          </a:p>
          <a:p>
            <a:pPr lvl="1"/>
            <a:r>
              <a:rPr lang="en-US" dirty="0">
                <a:cs typeface="Times New Roman" panose="02020603050405020304" pitchFamily="18" charset="0"/>
              </a:rPr>
              <a:t>21°F (-6°C) </a:t>
            </a:r>
          </a:p>
          <a:p>
            <a:r>
              <a:rPr lang="en-US" dirty="0">
                <a:cs typeface="Times New Roman" panose="02020603050405020304" pitchFamily="18" charset="0"/>
              </a:rPr>
              <a:t>June 12, 2022</a:t>
            </a:r>
          </a:p>
          <a:p>
            <a:pPr lvl="1"/>
            <a:r>
              <a:rPr lang="en-US" dirty="0">
                <a:cs typeface="Times New Roman" panose="02020603050405020304" pitchFamily="18" charset="0"/>
              </a:rPr>
              <a:t>81°F (27°C) </a:t>
            </a:r>
          </a:p>
          <a:p>
            <a:pPr lvl="1"/>
            <a:r>
              <a:rPr lang="en-US" dirty="0">
                <a:cs typeface="Times New Roman" panose="02020603050405020304" pitchFamily="18" charset="0"/>
              </a:rPr>
              <a:t>55°F (13°C)</a:t>
            </a:r>
            <a:endParaRPr lang="en-US" dirty="0"/>
          </a:p>
        </p:txBody>
      </p:sp>
      <p:sp>
        <p:nvSpPr>
          <p:cNvPr id="4" name="Date Placeholder 3">
            <a:extLst>
              <a:ext uri="{FF2B5EF4-FFF2-40B4-BE49-F238E27FC236}">
                <a16:creationId xmlns:a16="http://schemas.microsoft.com/office/drawing/2014/main" id="{E997CCCF-1B74-5ABD-E35E-711B44F697FD}"/>
              </a:ext>
            </a:extLst>
          </p:cNvPr>
          <p:cNvSpPr>
            <a:spLocks noGrp="1"/>
          </p:cNvSpPr>
          <p:nvPr>
            <p:ph type="dt" sz="half" idx="10"/>
          </p:nvPr>
        </p:nvSpPr>
        <p:spPr>
          <a:xfrm>
            <a:off x="0" y="6580641"/>
            <a:ext cx="2950029" cy="365125"/>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895F727F-F71E-BD9E-0B40-419FAB925083}"/>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20</a:t>
            </a:fld>
            <a:endParaRPr lang="en-US"/>
          </a:p>
        </p:txBody>
      </p:sp>
      <p:graphicFrame>
        <p:nvGraphicFramePr>
          <p:cNvPr id="7" name="Chart 6">
            <a:extLst>
              <a:ext uri="{FF2B5EF4-FFF2-40B4-BE49-F238E27FC236}">
                <a16:creationId xmlns:a16="http://schemas.microsoft.com/office/drawing/2014/main" id="{5A654965-7510-4F10-B830-3ACCC9783F2A}"/>
              </a:ext>
            </a:extLst>
          </p:cNvPr>
          <p:cNvGraphicFramePr>
            <a:graphicFrameLocks/>
          </p:cNvGraphicFramePr>
          <p:nvPr>
            <p:extLst>
              <p:ext uri="{D42A27DB-BD31-4B8C-83A1-F6EECF244321}">
                <p14:modId xmlns:p14="http://schemas.microsoft.com/office/powerpoint/2010/main" val="1485088656"/>
              </p:ext>
            </p:extLst>
          </p:nvPr>
        </p:nvGraphicFramePr>
        <p:xfrm>
          <a:off x="4939862" y="934670"/>
          <a:ext cx="7183815" cy="570363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58E0593-8D65-7D9A-3F16-BCEAA59C0578}"/>
              </a:ext>
            </a:extLst>
          </p:cNvPr>
          <p:cNvSpPr txBox="1"/>
          <p:nvPr/>
        </p:nvSpPr>
        <p:spPr>
          <a:xfrm>
            <a:off x="2146466" y="6549632"/>
            <a:ext cx="6097978" cy="338554"/>
          </a:xfrm>
          <a:prstGeom prst="rect">
            <a:avLst/>
          </a:prstGeom>
          <a:noFill/>
        </p:spPr>
        <p:txBody>
          <a:bodyPr wrap="square">
            <a:spAutoFit/>
          </a:bodyPr>
          <a:lstStyle/>
          <a:p>
            <a:r>
              <a:rPr lang="en-US" sz="1600" dirty="0">
                <a:solidFill>
                  <a:schemeClr val="bg1">
                    <a:lumMod val="75000"/>
                  </a:schemeClr>
                </a:solidFill>
                <a:cs typeface="Times New Roman" panose="02020603050405020304" pitchFamily="18" charset="0"/>
              </a:rPr>
              <a:t>Data: NGCESO</a:t>
            </a:r>
            <a:endParaRPr lang="en-US" sz="1600" dirty="0">
              <a:solidFill>
                <a:schemeClr val="bg1">
                  <a:lumMod val="75000"/>
                </a:schemeClr>
              </a:solidFill>
            </a:endParaRPr>
          </a:p>
        </p:txBody>
      </p:sp>
    </p:spTree>
    <p:extLst>
      <p:ext uri="{BB962C8B-B14F-4D97-AF65-F5344CB8AC3E}">
        <p14:creationId xmlns:p14="http://schemas.microsoft.com/office/powerpoint/2010/main" val="378901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7EDFBC-C919-5B08-7FE2-96B524F16B56}"/>
              </a:ext>
            </a:extLst>
          </p:cNvPr>
          <p:cNvSpPr>
            <a:spLocks noGrp="1"/>
          </p:cNvSpPr>
          <p:nvPr>
            <p:ph type="title"/>
          </p:nvPr>
        </p:nvSpPr>
        <p:spPr>
          <a:xfrm>
            <a:off x="839787" y="365125"/>
            <a:ext cx="10942309" cy="1009363"/>
          </a:xfrm>
        </p:spPr>
        <p:txBody>
          <a:bodyPr anchor="ctr">
            <a:normAutofit/>
          </a:bodyPr>
          <a:lstStyle/>
          <a:p>
            <a:r>
              <a:rPr lang="en-US" sz="3100" dirty="0"/>
              <a:t>Load profiles on the days with the highest and lowest loads in Texas</a:t>
            </a:r>
          </a:p>
        </p:txBody>
      </p:sp>
      <p:sp>
        <p:nvSpPr>
          <p:cNvPr id="12" name="Content Placeholder 2">
            <a:extLst>
              <a:ext uri="{FF2B5EF4-FFF2-40B4-BE49-F238E27FC236}">
                <a16:creationId xmlns:a16="http://schemas.microsoft.com/office/drawing/2014/main" id="{620E0C07-25D6-47A7-8545-0D7074F8DD4B}"/>
              </a:ext>
            </a:extLst>
          </p:cNvPr>
          <p:cNvSpPr>
            <a:spLocks noGrp="1"/>
          </p:cNvSpPr>
          <p:nvPr>
            <p:ph sz="half" idx="2"/>
          </p:nvPr>
        </p:nvSpPr>
        <p:spPr>
          <a:xfrm>
            <a:off x="839788" y="1555668"/>
            <a:ext cx="4142115" cy="4633995"/>
          </a:xfrm>
        </p:spPr>
        <p:txBody>
          <a:bodyPr/>
          <a:lstStyle/>
          <a:p>
            <a:r>
              <a:rPr lang="en-US" dirty="0">
                <a:cs typeface="Times New Roman" panose="02020603050405020304" pitchFamily="18" charset="0"/>
              </a:rPr>
              <a:t>Maximum and minimum temperatures in Austin</a:t>
            </a:r>
          </a:p>
          <a:p>
            <a:r>
              <a:rPr lang="en-US" dirty="0">
                <a:cs typeface="Times New Roman" panose="02020603050405020304" pitchFamily="18" charset="0"/>
              </a:rPr>
              <a:t>July 20, 2022 </a:t>
            </a:r>
          </a:p>
          <a:p>
            <a:pPr lvl="1"/>
            <a:r>
              <a:rPr lang="en-US" dirty="0">
                <a:cs typeface="Times New Roman" panose="02020603050405020304" pitchFamily="18" charset="0"/>
              </a:rPr>
              <a:t>103°F (40°C) </a:t>
            </a:r>
          </a:p>
          <a:p>
            <a:pPr lvl="1"/>
            <a:r>
              <a:rPr lang="en-US" dirty="0">
                <a:cs typeface="Times New Roman" panose="02020603050405020304" pitchFamily="18" charset="0"/>
              </a:rPr>
              <a:t>74°F (23°C)</a:t>
            </a:r>
          </a:p>
          <a:p>
            <a:r>
              <a:rPr lang="en-US" dirty="0">
                <a:cs typeface="Times New Roman" panose="02020603050405020304" pitchFamily="18" charset="0"/>
              </a:rPr>
              <a:t>April 7, 2022 </a:t>
            </a:r>
          </a:p>
          <a:p>
            <a:pPr lvl="1"/>
            <a:r>
              <a:rPr lang="en-US" dirty="0">
                <a:cs typeface="Times New Roman" panose="02020603050405020304" pitchFamily="18" charset="0"/>
              </a:rPr>
              <a:t>76°F (24°C) </a:t>
            </a:r>
          </a:p>
          <a:p>
            <a:pPr lvl="1"/>
            <a:r>
              <a:rPr lang="en-US" dirty="0">
                <a:cs typeface="Times New Roman" panose="02020603050405020304" pitchFamily="18" charset="0"/>
              </a:rPr>
              <a:t>42°F(6°C) </a:t>
            </a:r>
          </a:p>
        </p:txBody>
      </p:sp>
      <p:sp>
        <p:nvSpPr>
          <p:cNvPr id="4" name="Date Placeholder 3">
            <a:extLst>
              <a:ext uri="{FF2B5EF4-FFF2-40B4-BE49-F238E27FC236}">
                <a16:creationId xmlns:a16="http://schemas.microsoft.com/office/drawing/2014/main" id="{E997CCCF-1B74-5ABD-E35E-711B44F697FD}"/>
              </a:ext>
            </a:extLst>
          </p:cNvPr>
          <p:cNvSpPr>
            <a:spLocks noGrp="1"/>
          </p:cNvSpPr>
          <p:nvPr>
            <p:ph type="dt" sz="half" idx="10"/>
          </p:nvPr>
        </p:nvSpPr>
        <p:spPr>
          <a:xfrm>
            <a:off x="0" y="6580641"/>
            <a:ext cx="2950029" cy="365125"/>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895F727F-F71E-BD9E-0B40-419FAB925083}"/>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697646A6-6B76-9347-9EA0-ECEE7D8FD72D}" type="slidenum">
              <a:rPr lang="en-US" smtClean="0"/>
              <a:pPr>
                <a:spcAft>
                  <a:spcPts val="600"/>
                </a:spcAft>
              </a:pPr>
              <a:t>21</a:t>
            </a:fld>
            <a:endParaRPr lang="en-US"/>
          </a:p>
        </p:txBody>
      </p:sp>
      <p:graphicFrame>
        <p:nvGraphicFramePr>
          <p:cNvPr id="2" name="Chart 1">
            <a:extLst>
              <a:ext uri="{FF2B5EF4-FFF2-40B4-BE49-F238E27FC236}">
                <a16:creationId xmlns:a16="http://schemas.microsoft.com/office/drawing/2014/main" id="{480E4933-378E-FD86-3A33-A181310650B2}"/>
              </a:ext>
            </a:extLst>
          </p:cNvPr>
          <p:cNvGraphicFramePr>
            <a:graphicFrameLocks/>
          </p:cNvGraphicFramePr>
          <p:nvPr>
            <p:extLst>
              <p:ext uri="{D42A27DB-BD31-4B8C-83A1-F6EECF244321}">
                <p14:modId xmlns:p14="http://schemas.microsoft.com/office/powerpoint/2010/main" val="3775394330"/>
              </p:ext>
            </p:extLst>
          </p:nvPr>
        </p:nvGraphicFramePr>
        <p:xfrm>
          <a:off x="5065986" y="1253490"/>
          <a:ext cx="7126014" cy="523893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3D42E829-1E5C-B8AD-7376-234EE7ABD1C8}"/>
              </a:ext>
            </a:extLst>
          </p:cNvPr>
          <p:cNvSpPr txBox="1"/>
          <p:nvPr/>
        </p:nvSpPr>
        <p:spPr>
          <a:xfrm>
            <a:off x="2146466" y="6549632"/>
            <a:ext cx="6097978" cy="338554"/>
          </a:xfrm>
          <a:prstGeom prst="rect">
            <a:avLst/>
          </a:prstGeom>
          <a:noFill/>
        </p:spPr>
        <p:txBody>
          <a:bodyPr wrap="square">
            <a:spAutoFit/>
          </a:bodyPr>
          <a:lstStyle/>
          <a:p>
            <a:r>
              <a:rPr lang="en-US" sz="1600" dirty="0">
                <a:solidFill>
                  <a:schemeClr val="bg1">
                    <a:lumMod val="75000"/>
                  </a:schemeClr>
                </a:solidFill>
                <a:cs typeface="Times New Roman" panose="02020603050405020304" pitchFamily="18" charset="0"/>
              </a:rPr>
              <a:t>Data: ERCOT</a:t>
            </a:r>
            <a:endParaRPr lang="en-US" sz="1600" dirty="0">
              <a:solidFill>
                <a:schemeClr val="bg1">
                  <a:lumMod val="75000"/>
                </a:schemeClr>
              </a:solidFill>
            </a:endParaRPr>
          </a:p>
        </p:txBody>
      </p:sp>
    </p:spTree>
    <p:extLst>
      <p:ext uri="{BB962C8B-B14F-4D97-AF65-F5344CB8AC3E}">
        <p14:creationId xmlns:p14="http://schemas.microsoft.com/office/powerpoint/2010/main" val="165650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6BE8C1-6762-17A7-8F15-705CD8C7A981}"/>
              </a:ext>
            </a:extLst>
          </p:cNvPr>
          <p:cNvSpPr>
            <a:spLocks noGrp="1"/>
          </p:cNvSpPr>
          <p:nvPr>
            <p:ph type="title"/>
          </p:nvPr>
        </p:nvSpPr>
        <p:spPr>
          <a:xfrm>
            <a:off x="838200" y="249515"/>
            <a:ext cx="10515600" cy="1009363"/>
          </a:xfrm>
        </p:spPr>
        <p:txBody>
          <a:bodyPr>
            <a:normAutofit fontScale="90000"/>
          </a:bodyPr>
          <a:lstStyle/>
          <a:p>
            <a:pPr defTabSz="762000"/>
            <a:r>
              <a:rPr lang="en-GB" dirty="0">
                <a:solidFill>
                  <a:srgbClr val="000000"/>
                </a:solidFill>
              </a:rPr>
              <a:t>Effect of the total solar eclipse on demand</a:t>
            </a:r>
            <a:br>
              <a:rPr lang="en-GB" dirty="0">
                <a:solidFill>
                  <a:srgbClr val="000000"/>
                </a:solidFill>
              </a:rPr>
            </a:br>
            <a:r>
              <a:rPr lang="en-GB" dirty="0">
                <a:solidFill>
                  <a:srgbClr val="000000"/>
                </a:solidFill>
              </a:rPr>
              <a:t>11th August 1999 on the load in Great Britain</a:t>
            </a:r>
            <a:endParaRPr lang="en-US" dirty="0"/>
          </a:p>
        </p:txBody>
      </p:sp>
      <p:sp>
        <p:nvSpPr>
          <p:cNvPr id="2" name="Date Placeholder 1">
            <a:extLst>
              <a:ext uri="{FF2B5EF4-FFF2-40B4-BE49-F238E27FC236}">
                <a16:creationId xmlns:a16="http://schemas.microsoft.com/office/drawing/2014/main" id="{4D1E6967-6AAD-1844-B17A-FA9D41380DCD}"/>
              </a:ext>
            </a:extLst>
          </p:cNvPr>
          <p:cNvSpPr>
            <a:spLocks noGrp="1"/>
          </p:cNvSpPr>
          <p:nvPr>
            <p:ph type="dt" sz="half" idx="10"/>
          </p:nvPr>
        </p:nvSpPr>
        <p:spPr>
          <a:xfrm>
            <a:off x="-1" y="6585800"/>
            <a:ext cx="3325091" cy="365125"/>
          </a:xfrm>
        </p:spPr>
        <p:txBody>
          <a:bodyPr/>
          <a:lstStyle/>
          <a:p>
            <a:r>
              <a:rPr lang="en-US" altLang="x-none"/>
              <a:t>© 2023 Daniel Kirschen</a:t>
            </a:r>
            <a:endParaRPr lang="en-US" altLang="x-none" dirty="0"/>
          </a:p>
        </p:txBody>
      </p:sp>
      <p:sp>
        <p:nvSpPr>
          <p:cNvPr id="150" name="Slide Number Placeholder 3"/>
          <p:cNvSpPr>
            <a:spLocks noGrp="1"/>
          </p:cNvSpPr>
          <p:nvPr>
            <p:ph type="sldNum" sz="quarter" idx="12"/>
          </p:nvPr>
        </p:nvSpPr>
        <p:spPr/>
        <p:txBody>
          <a:bodyPr/>
          <a:lstStyle/>
          <a:p>
            <a:fld id="{649D1114-FCDA-4644-9A11-D5F0AFAC5E2A}" type="slidenum">
              <a:rPr lang="en-US">
                <a:solidFill>
                  <a:srgbClr val="000000"/>
                </a:solidFill>
              </a:rPr>
              <a:pPr/>
              <a:t>22</a:t>
            </a:fld>
            <a:endParaRPr lang="en-US" sz="1400">
              <a:solidFill>
                <a:srgbClr val="000000"/>
              </a:solidFill>
            </a:endParaRPr>
          </a:p>
        </p:txBody>
      </p:sp>
      <p:grpSp>
        <p:nvGrpSpPr>
          <p:cNvPr id="4" name="Group 3">
            <a:extLst>
              <a:ext uri="{FF2B5EF4-FFF2-40B4-BE49-F238E27FC236}">
                <a16:creationId xmlns:a16="http://schemas.microsoft.com/office/drawing/2014/main" id="{DEF72614-FAE0-BF9E-7CCF-088E71D11853}"/>
              </a:ext>
            </a:extLst>
          </p:cNvPr>
          <p:cNvGrpSpPr/>
          <p:nvPr/>
        </p:nvGrpSpPr>
        <p:grpSpPr>
          <a:xfrm>
            <a:off x="1732334" y="1525752"/>
            <a:ext cx="8296787" cy="5380450"/>
            <a:chOff x="1721824" y="1371600"/>
            <a:chExt cx="8296787" cy="5380450"/>
          </a:xfrm>
        </p:grpSpPr>
        <p:sp>
          <p:nvSpPr>
            <p:cNvPr id="36867" name="Rectangle 3"/>
            <p:cNvSpPr>
              <a:spLocks noChangeArrowheads="1"/>
            </p:cNvSpPr>
            <p:nvPr/>
          </p:nvSpPr>
          <p:spPr bwMode="auto">
            <a:xfrm>
              <a:off x="6035675" y="6446838"/>
              <a:ext cx="597857" cy="305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400" b="1" dirty="0">
                  <a:solidFill>
                    <a:srgbClr val="000000"/>
                  </a:solidFill>
                  <a:latin typeface="Arial" charset="0"/>
                </a:rPr>
                <a:t>Time</a:t>
              </a:r>
            </a:p>
          </p:txBody>
        </p:sp>
        <p:sp>
          <p:nvSpPr>
            <p:cNvPr id="36869" name="Line 5"/>
            <p:cNvSpPr>
              <a:spLocks noChangeShapeType="1"/>
            </p:cNvSpPr>
            <p:nvPr/>
          </p:nvSpPr>
          <p:spPr bwMode="auto">
            <a:xfrm>
              <a:off x="2641601" y="5124450"/>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0" name="Line 6"/>
            <p:cNvSpPr>
              <a:spLocks noChangeShapeType="1"/>
            </p:cNvSpPr>
            <p:nvPr/>
          </p:nvSpPr>
          <p:spPr bwMode="auto">
            <a:xfrm>
              <a:off x="2641601" y="4514850"/>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1" name="Line 7"/>
            <p:cNvSpPr>
              <a:spLocks noChangeShapeType="1"/>
            </p:cNvSpPr>
            <p:nvPr/>
          </p:nvSpPr>
          <p:spPr bwMode="auto">
            <a:xfrm>
              <a:off x="2641601" y="3911600"/>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2" name="Line 8"/>
            <p:cNvSpPr>
              <a:spLocks noChangeShapeType="1"/>
            </p:cNvSpPr>
            <p:nvPr/>
          </p:nvSpPr>
          <p:spPr bwMode="auto">
            <a:xfrm>
              <a:off x="2641601" y="3300413"/>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3" name="Line 9"/>
            <p:cNvSpPr>
              <a:spLocks noChangeShapeType="1"/>
            </p:cNvSpPr>
            <p:nvPr/>
          </p:nvSpPr>
          <p:spPr bwMode="auto">
            <a:xfrm>
              <a:off x="2641601" y="2698750"/>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4" name="Line 10"/>
            <p:cNvSpPr>
              <a:spLocks noChangeShapeType="1"/>
            </p:cNvSpPr>
            <p:nvPr/>
          </p:nvSpPr>
          <p:spPr bwMode="auto">
            <a:xfrm>
              <a:off x="2641601" y="2087563"/>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5" name="Line 11"/>
            <p:cNvSpPr>
              <a:spLocks noChangeShapeType="1"/>
            </p:cNvSpPr>
            <p:nvPr/>
          </p:nvSpPr>
          <p:spPr bwMode="auto">
            <a:xfrm>
              <a:off x="2641601" y="1484313"/>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6" name="Line 12"/>
            <p:cNvSpPr>
              <a:spLocks noChangeShapeType="1"/>
            </p:cNvSpPr>
            <p:nvPr/>
          </p:nvSpPr>
          <p:spPr bwMode="auto">
            <a:xfrm>
              <a:off x="2615130" y="1490664"/>
              <a:ext cx="0" cy="423227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7" name="Line 13"/>
            <p:cNvSpPr>
              <a:spLocks noChangeShapeType="1"/>
            </p:cNvSpPr>
            <p:nvPr/>
          </p:nvSpPr>
          <p:spPr bwMode="auto">
            <a:xfrm>
              <a:off x="2619893" y="572770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8" name="Line 14"/>
            <p:cNvSpPr>
              <a:spLocks noChangeShapeType="1"/>
            </p:cNvSpPr>
            <p:nvPr/>
          </p:nvSpPr>
          <p:spPr bwMode="auto">
            <a:xfrm>
              <a:off x="2619893" y="560387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79" name="Line 15"/>
            <p:cNvSpPr>
              <a:spLocks noChangeShapeType="1"/>
            </p:cNvSpPr>
            <p:nvPr/>
          </p:nvSpPr>
          <p:spPr bwMode="auto">
            <a:xfrm>
              <a:off x="2619893" y="548798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0" name="Line 16"/>
            <p:cNvSpPr>
              <a:spLocks noChangeShapeType="1"/>
            </p:cNvSpPr>
            <p:nvPr/>
          </p:nvSpPr>
          <p:spPr bwMode="auto">
            <a:xfrm>
              <a:off x="2619893" y="536416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1" name="Line 17"/>
            <p:cNvSpPr>
              <a:spLocks noChangeShapeType="1"/>
            </p:cNvSpPr>
            <p:nvPr/>
          </p:nvSpPr>
          <p:spPr bwMode="auto">
            <a:xfrm>
              <a:off x="2619893" y="524033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2" name="Line 18"/>
            <p:cNvSpPr>
              <a:spLocks noChangeShapeType="1"/>
            </p:cNvSpPr>
            <p:nvPr/>
          </p:nvSpPr>
          <p:spPr bwMode="auto">
            <a:xfrm>
              <a:off x="2619893" y="512445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3" name="Line 19"/>
            <p:cNvSpPr>
              <a:spLocks noChangeShapeType="1"/>
            </p:cNvSpPr>
            <p:nvPr/>
          </p:nvSpPr>
          <p:spPr bwMode="auto">
            <a:xfrm>
              <a:off x="2619893" y="500062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4" name="Line 20"/>
            <p:cNvSpPr>
              <a:spLocks noChangeShapeType="1"/>
            </p:cNvSpPr>
            <p:nvPr/>
          </p:nvSpPr>
          <p:spPr bwMode="auto">
            <a:xfrm>
              <a:off x="2619893" y="487680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5" name="Line 21"/>
            <p:cNvSpPr>
              <a:spLocks noChangeShapeType="1"/>
            </p:cNvSpPr>
            <p:nvPr/>
          </p:nvSpPr>
          <p:spPr bwMode="auto">
            <a:xfrm>
              <a:off x="2619893" y="476250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6" name="Line 22"/>
            <p:cNvSpPr>
              <a:spLocks noChangeShapeType="1"/>
            </p:cNvSpPr>
            <p:nvPr/>
          </p:nvSpPr>
          <p:spPr bwMode="auto">
            <a:xfrm>
              <a:off x="2619893" y="463867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7" name="Line 23"/>
            <p:cNvSpPr>
              <a:spLocks noChangeShapeType="1"/>
            </p:cNvSpPr>
            <p:nvPr/>
          </p:nvSpPr>
          <p:spPr bwMode="auto">
            <a:xfrm>
              <a:off x="2619893" y="451485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8" name="Line 24"/>
            <p:cNvSpPr>
              <a:spLocks noChangeShapeType="1"/>
            </p:cNvSpPr>
            <p:nvPr/>
          </p:nvSpPr>
          <p:spPr bwMode="auto">
            <a:xfrm>
              <a:off x="2619893" y="439102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89" name="Line 25"/>
            <p:cNvSpPr>
              <a:spLocks noChangeShapeType="1"/>
            </p:cNvSpPr>
            <p:nvPr/>
          </p:nvSpPr>
          <p:spPr bwMode="auto">
            <a:xfrm>
              <a:off x="2619893" y="427513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0" name="Line 26"/>
            <p:cNvSpPr>
              <a:spLocks noChangeShapeType="1"/>
            </p:cNvSpPr>
            <p:nvPr/>
          </p:nvSpPr>
          <p:spPr bwMode="auto">
            <a:xfrm>
              <a:off x="2619893" y="415131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1" name="Line 27"/>
            <p:cNvSpPr>
              <a:spLocks noChangeShapeType="1"/>
            </p:cNvSpPr>
            <p:nvPr/>
          </p:nvSpPr>
          <p:spPr bwMode="auto">
            <a:xfrm>
              <a:off x="2619893" y="402748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2" name="Line 28"/>
            <p:cNvSpPr>
              <a:spLocks noChangeShapeType="1"/>
            </p:cNvSpPr>
            <p:nvPr/>
          </p:nvSpPr>
          <p:spPr bwMode="auto">
            <a:xfrm>
              <a:off x="2619893" y="391160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3" name="Line 29"/>
            <p:cNvSpPr>
              <a:spLocks noChangeShapeType="1"/>
            </p:cNvSpPr>
            <p:nvPr/>
          </p:nvSpPr>
          <p:spPr bwMode="auto">
            <a:xfrm>
              <a:off x="2619893" y="378777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4" name="Line 30"/>
            <p:cNvSpPr>
              <a:spLocks noChangeShapeType="1"/>
            </p:cNvSpPr>
            <p:nvPr/>
          </p:nvSpPr>
          <p:spPr bwMode="auto">
            <a:xfrm>
              <a:off x="2619893" y="366395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5" name="Line 31"/>
            <p:cNvSpPr>
              <a:spLocks noChangeShapeType="1"/>
            </p:cNvSpPr>
            <p:nvPr/>
          </p:nvSpPr>
          <p:spPr bwMode="auto">
            <a:xfrm>
              <a:off x="2619893" y="354806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6" name="Line 32"/>
            <p:cNvSpPr>
              <a:spLocks noChangeShapeType="1"/>
            </p:cNvSpPr>
            <p:nvPr/>
          </p:nvSpPr>
          <p:spPr bwMode="auto">
            <a:xfrm>
              <a:off x="2619893" y="342423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7" name="Line 33"/>
            <p:cNvSpPr>
              <a:spLocks noChangeShapeType="1"/>
            </p:cNvSpPr>
            <p:nvPr/>
          </p:nvSpPr>
          <p:spPr bwMode="auto">
            <a:xfrm>
              <a:off x="2619893" y="330041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8" name="Line 34"/>
            <p:cNvSpPr>
              <a:spLocks noChangeShapeType="1"/>
            </p:cNvSpPr>
            <p:nvPr/>
          </p:nvSpPr>
          <p:spPr bwMode="auto">
            <a:xfrm>
              <a:off x="2619893" y="318452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899" name="Line 35"/>
            <p:cNvSpPr>
              <a:spLocks noChangeShapeType="1"/>
            </p:cNvSpPr>
            <p:nvPr/>
          </p:nvSpPr>
          <p:spPr bwMode="auto">
            <a:xfrm>
              <a:off x="2619893" y="306070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0" name="Line 36"/>
            <p:cNvSpPr>
              <a:spLocks noChangeShapeType="1"/>
            </p:cNvSpPr>
            <p:nvPr/>
          </p:nvSpPr>
          <p:spPr bwMode="auto">
            <a:xfrm>
              <a:off x="2619893" y="293687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1" name="Line 37"/>
            <p:cNvSpPr>
              <a:spLocks noChangeShapeType="1"/>
            </p:cNvSpPr>
            <p:nvPr/>
          </p:nvSpPr>
          <p:spPr bwMode="auto">
            <a:xfrm>
              <a:off x="2619893" y="282257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2" name="Line 38"/>
            <p:cNvSpPr>
              <a:spLocks noChangeShapeType="1"/>
            </p:cNvSpPr>
            <p:nvPr/>
          </p:nvSpPr>
          <p:spPr bwMode="auto">
            <a:xfrm>
              <a:off x="2619893" y="269875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3" name="Line 39"/>
            <p:cNvSpPr>
              <a:spLocks noChangeShapeType="1"/>
            </p:cNvSpPr>
            <p:nvPr/>
          </p:nvSpPr>
          <p:spPr bwMode="auto">
            <a:xfrm>
              <a:off x="2619893" y="257333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4" name="Line 40"/>
            <p:cNvSpPr>
              <a:spLocks noChangeShapeType="1"/>
            </p:cNvSpPr>
            <p:nvPr/>
          </p:nvSpPr>
          <p:spPr bwMode="auto">
            <a:xfrm>
              <a:off x="2619893" y="244951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5" name="Line 41"/>
            <p:cNvSpPr>
              <a:spLocks noChangeShapeType="1"/>
            </p:cNvSpPr>
            <p:nvPr/>
          </p:nvSpPr>
          <p:spPr bwMode="auto">
            <a:xfrm>
              <a:off x="2619893" y="233521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6" name="Line 42"/>
            <p:cNvSpPr>
              <a:spLocks noChangeShapeType="1"/>
            </p:cNvSpPr>
            <p:nvPr/>
          </p:nvSpPr>
          <p:spPr bwMode="auto">
            <a:xfrm>
              <a:off x="2619893" y="221138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7" name="Line 43"/>
            <p:cNvSpPr>
              <a:spLocks noChangeShapeType="1"/>
            </p:cNvSpPr>
            <p:nvPr/>
          </p:nvSpPr>
          <p:spPr bwMode="auto">
            <a:xfrm>
              <a:off x="2619893" y="208756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8" name="Line 44"/>
            <p:cNvSpPr>
              <a:spLocks noChangeShapeType="1"/>
            </p:cNvSpPr>
            <p:nvPr/>
          </p:nvSpPr>
          <p:spPr bwMode="auto">
            <a:xfrm>
              <a:off x="2619893" y="197167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09" name="Line 45"/>
            <p:cNvSpPr>
              <a:spLocks noChangeShapeType="1"/>
            </p:cNvSpPr>
            <p:nvPr/>
          </p:nvSpPr>
          <p:spPr bwMode="auto">
            <a:xfrm>
              <a:off x="2619893" y="1847850"/>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0" name="Line 46"/>
            <p:cNvSpPr>
              <a:spLocks noChangeShapeType="1"/>
            </p:cNvSpPr>
            <p:nvPr/>
          </p:nvSpPr>
          <p:spPr bwMode="auto">
            <a:xfrm>
              <a:off x="2619893" y="1724025"/>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1" name="Line 47"/>
            <p:cNvSpPr>
              <a:spLocks noChangeShapeType="1"/>
            </p:cNvSpPr>
            <p:nvPr/>
          </p:nvSpPr>
          <p:spPr bwMode="auto">
            <a:xfrm>
              <a:off x="2619893" y="1608138"/>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2" name="Line 48"/>
            <p:cNvSpPr>
              <a:spLocks noChangeShapeType="1"/>
            </p:cNvSpPr>
            <p:nvPr/>
          </p:nvSpPr>
          <p:spPr bwMode="auto">
            <a:xfrm>
              <a:off x="2619893" y="1484313"/>
              <a:ext cx="158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3" name="Line 49"/>
            <p:cNvSpPr>
              <a:spLocks noChangeShapeType="1"/>
            </p:cNvSpPr>
            <p:nvPr/>
          </p:nvSpPr>
          <p:spPr bwMode="auto">
            <a:xfrm>
              <a:off x="2584968" y="5727700"/>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4" name="Line 50"/>
            <p:cNvSpPr>
              <a:spLocks noChangeShapeType="1"/>
            </p:cNvSpPr>
            <p:nvPr/>
          </p:nvSpPr>
          <p:spPr bwMode="auto">
            <a:xfrm>
              <a:off x="2584968" y="5124450"/>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5" name="Line 51"/>
            <p:cNvSpPr>
              <a:spLocks noChangeShapeType="1"/>
            </p:cNvSpPr>
            <p:nvPr/>
          </p:nvSpPr>
          <p:spPr bwMode="auto">
            <a:xfrm>
              <a:off x="2584968" y="4514850"/>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6" name="Line 52"/>
            <p:cNvSpPr>
              <a:spLocks noChangeShapeType="1"/>
            </p:cNvSpPr>
            <p:nvPr/>
          </p:nvSpPr>
          <p:spPr bwMode="auto">
            <a:xfrm>
              <a:off x="2584968" y="3911600"/>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7" name="Line 53"/>
            <p:cNvSpPr>
              <a:spLocks noChangeShapeType="1"/>
            </p:cNvSpPr>
            <p:nvPr/>
          </p:nvSpPr>
          <p:spPr bwMode="auto">
            <a:xfrm>
              <a:off x="2584968" y="3300413"/>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8" name="Line 54"/>
            <p:cNvSpPr>
              <a:spLocks noChangeShapeType="1"/>
            </p:cNvSpPr>
            <p:nvPr/>
          </p:nvSpPr>
          <p:spPr bwMode="auto">
            <a:xfrm>
              <a:off x="2584968" y="2698750"/>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19" name="Line 55"/>
            <p:cNvSpPr>
              <a:spLocks noChangeShapeType="1"/>
            </p:cNvSpPr>
            <p:nvPr/>
          </p:nvSpPr>
          <p:spPr bwMode="auto">
            <a:xfrm>
              <a:off x="2584968" y="2087563"/>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0" name="Line 56"/>
            <p:cNvSpPr>
              <a:spLocks noChangeShapeType="1"/>
            </p:cNvSpPr>
            <p:nvPr/>
          </p:nvSpPr>
          <p:spPr bwMode="auto">
            <a:xfrm>
              <a:off x="2584968" y="1484313"/>
              <a:ext cx="238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1" name="Line 57"/>
            <p:cNvSpPr>
              <a:spLocks noChangeShapeType="1"/>
            </p:cNvSpPr>
            <p:nvPr/>
          </p:nvSpPr>
          <p:spPr bwMode="auto">
            <a:xfrm>
              <a:off x="2641601" y="5727700"/>
              <a:ext cx="733901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2" name="Line 58"/>
            <p:cNvSpPr>
              <a:spLocks noChangeShapeType="1"/>
            </p:cNvSpPr>
            <p:nvPr/>
          </p:nvSpPr>
          <p:spPr bwMode="auto">
            <a:xfrm flipV="1">
              <a:off x="261513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3" name="Line 59"/>
            <p:cNvSpPr>
              <a:spLocks noChangeShapeType="1"/>
            </p:cNvSpPr>
            <p:nvPr/>
          </p:nvSpPr>
          <p:spPr bwMode="auto">
            <a:xfrm flipV="1">
              <a:off x="2941638"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4" name="Line 60"/>
            <p:cNvSpPr>
              <a:spLocks noChangeShapeType="1"/>
            </p:cNvSpPr>
            <p:nvPr/>
          </p:nvSpPr>
          <p:spPr bwMode="auto">
            <a:xfrm flipV="1">
              <a:off x="3248025"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5" name="Line 61"/>
            <p:cNvSpPr>
              <a:spLocks noChangeShapeType="1"/>
            </p:cNvSpPr>
            <p:nvPr/>
          </p:nvSpPr>
          <p:spPr bwMode="auto">
            <a:xfrm flipV="1">
              <a:off x="355441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6" name="Line 62"/>
            <p:cNvSpPr>
              <a:spLocks noChangeShapeType="1"/>
            </p:cNvSpPr>
            <p:nvPr/>
          </p:nvSpPr>
          <p:spPr bwMode="auto">
            <a:xfrm flipV="1">
              <a:off x="386080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7" name="Line 63"/>
            <p:cNvSpPr>
              <a:spLocks noChangeShapeType="1"/>
            </p:cNvSpPr>
            <p:nvPr/>
          </p:nvSpPr>
          <p:spPr bwMode="auto">
            <a:xfrm flipV="1">
              <a:off x="415766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8" name="Line 64"/>
            <p:cNvSpPr>
              <a:spLocks noChangeShapeType="1"/>
            </p:cNvSpPr>
            <p:nvPr/>
          </p:nvSpPr>
          <p:spPr bwMode="auto">
            <a:xfrm flipV="1">
              <a:off x="446405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29" name="Line 65"/>
            <p:cNvSpPr>
              <a:spLocks noChangeShapeType="1"/>
            </p:cNvSpPr>
            <p:nvPr/>
          </p:nvSpPr>
          <p:spPr bwMode="auto">
            <a:xfrm flipV="1">
              <a:off x="476885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0" name="Line 66"/>
            <p:cNvSpPr>
              <a:spLocks noChangeShapeType="1"/>
            </p:cNvSpPr>
            <p:nvPr/>
          </p:nvSpPr>
          <p:spPr bwMode="auto">
            <a:xfrm flipV="1">
              <a:off x="5075238"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1" name="Line 67"/>
            <p:cNvSpPr>
              <a:spLocks noChangeShapeType="1"/>
            </p:cNvSpPr>
            <p:nvPr/>
          </p:nvSpPr>
          <p:spPr bwMode="auto">
            <a:xfrm flipV="1">
              <a:off x="5381625"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2" name="Line 68"/>
            <p:cNvSpPr>
              <a:spLocks noChangeShapeType="1"/>
            </p:cNvSpPr>
            <p:nvPr/>
          </p:nvSpPr>
          <p:spPr bwMode="auto">
            <a:xfrm flipV="1">
              <a:off x="568801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3" name="Line 69"/>
            <p:cNvSpPr>
              <a:spLocks noChangeShapeType="1"/>
            </p:cNvSpPr>
            <p:nvPr/>
          </p:nvSpPr>
          <p:spPr bwMode="auto">
            <a:xfrm flipV="1">
              <a:off x="599281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4" name="Line 70"/>
            <p:cNvSpPr>
              <a:spLocks noChangeShapeType="1"/>
            </p:cNvSpPr>
            <p:nvPr/>
          </p:nvSpPr>
          <p:spPr bwMode="auto">
            <a:xfrm flipV="1">
              <a:off x="629761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5" name="Line 71"/>
            <p:cNvSpPr>
              <a:spLocks noChangeShapeType="1"/>
            </p:cNvSpPr>
            <p:nvPr/>
          </p:nvSpPr>
          <p:spPr bwMode="auto">
            <a:xfrm flipV="1">
              <a:off x="660400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6" name="Line 72"/>
            <p:cNvSpPr>
              <a:spLocks noChangeShapeType="1"/>
            </p:cNvSpPr>
            <p:nvPr/>
          </p:nvSpPr>
          <p:spPr bwMode="auto">
            <a:xfrm flipV="1">
              <a:off x="6910388"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7" name="Line 73"/>
            <p:cNvSpPr>
              <a:spLocks noChangeShapeType="1"/>
            </p:cNvSpPr>
            <p:nvPr/>
          </p:nvSpPr>
          <p:spPr bwMode="auto">
            <a:xfrm flipV="1">
              <a:off x="720725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8" name="Line 74"/>
            <p:cNvSpPr>
              <a:spLocks noChangeShapeType="1"/>
            </p:cNvSpPr>
            <p:nvPr/>
          </p:nvSpPr>
          <p:spPr bwMode="auto">
            <a:xfrm flipV="1">
              <a:off x="7513638"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39" name="Line 75"/>
            <p:cNvSpPr>
              <a:spLocks noChangeShapeType="1"/>
            </p:cNvSpPr>
            <p:nvPr/>
          </p:nvSpPr>
          <p:spPr bwMode="auto">
            <a:xfrm flipV="1">
              <a:off x="7818438"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0" name="Line 76"/>
            <p:cNvSpPr>
              <a:spLocks noChangeShapeType="1"/>
            </p:cNvSpPr>
            <p:nvPr/>
          </p:nvSpPr>
          <p:spPr bwMode="auto">
            <a:xfrm flipV="1">
              <a:off x="8124825"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1" name="Line 77"/>
            <p:cNvSpPr>
              <a:spLocks noChangeShapeType="1"/>
            </p:cNvSpPr>
            <p:nvPr/>
          </p:nvSpPr>
          <p:spPr bwMode="auto">
            <a:xfrm flipV="1">
              <a:off x="843121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2" name="Line 78"/>
            <p:cNvSpPr>
              <a:spLocks noChangeShapeType="1"/>
            </p:cNvSpPr>
            <p:nvPr/>
          </p:nvSpPr>
          <p:spPr bwMode="auto">
            <a:xfrm flipV="1">
              <a:off x="873760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3" name="Line 79"/>
            <p:cNvSpPr>
              <a:spLocks noChangeShapeType="1"/>
            </p:cNvSpPr>
            <p:nvPr/>
          </p:nvSpPr>
          <p:spPr bwMode="auto">
            <a:xfrm flipV="1">
              <a:off x="9042400"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4" name="Line 80"/>
            <p:cNvSpPr>
              <a:spLocks noChangeShapeType="1"/>
            </p:cNvSpPr>
            <p:nvPr/>
          </p:nvSpPr>
          <p:spPr bwMode="auto">
            <a:xfrm flipV="1">
              <a:off x="9348788"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5" name="Line 81"/>
            <p:cNvSpPr>
              <a:spLocks noChangeShapeType="1"/>
            </p:cNvSpPr>
            <p:nvPr/>
          </p:nvSpPr>
          <p:spPr bwMode="auto">
            <a:xfrm flipV="1">
              <a:off x="9655175"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6" name="Line 82"/>
            <p:cNvSpPr>
              <a:spLocks noChangeShapeType="1"/>
            </p:cNvSpPr>
            <p:nvPr/>
          </p:nvSpPr>
          <p:spPr bwMode="auto">
            <a:xfrm flipV="1">
              <a:off x="9961563" y="5722938"/>
              <a:ext cx="0" cy="4286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47" name="Freeform 83"/>
            <p:cNvSpPr>
              <a:spLocks/>
            </p:cNvSpPr>
            <p:nvPr/>
          </p:nvSpPr>
          <p:spPr bwMode="auto">
            <a:xfrm>
              <a:off x="2654300" y="1871664"/>
              <a:ext cx="7316788" cy="1273175"/>
            </a:xfrm>
            <a:custGeom>
              <a:avLst/>
              <a:gdLst>
                <a:gd name="T0" fmla="*/ 60 w 5022"/>
                <a:gd name="T1" fmla="*/ 810 h 925"/>
                <a:gd name="T2" fmla="*/ 144 w 5022"/>
                <a:gd name="T3" fmla="*/ 738 h 925"/>
                <a:gd name="T4" fmla="*/ 228 w 5022"/>
                <a:gd name="T5" fmla="*/ 672 h 925"/>
                <a:gd name="T6" fmla="*/ 312 w 5022"/>
                <a:gd name="T7" fmla="*/ 540 h 925"/>
                <a:gd name="T8" fmla="*/ 396 w 5022"/>
                <a:gd name="T9" fmla="*/ 546 h 925"/>
                <a:gd name="T10" fmla="*/ 480 w 5022"/>
                <a:gd name="T11" fmla="*/ 486 h 925"/>
                <a:gd name="T12" fmla="*/ 564 w 5022"/>
                <a:gd name="T13" fmla="*/ 420 h 925"/>
                <a:gd name="T14" fmla="*/ 648 w 5022"/>
                <a:gd name="T15" fmla="*/ 420 h 925"/>
                <a:gd name="T16" fmla="*/ 732 w 5022"/>
                <a:gd name="T17" fmla="*/ 390 h 925"/>
                <a:gd name="T18" fmla="*/ 816 w 5022"/>
                <a:gd name="T19" fmla="*/ 432 h 925"/>
                <a:gd name="T20" fmla="*/ 900 w 5022"/>
                <a:gd name="T21" fmla="*/ 390 h 925"/>
                <a:gd name="T22" fmla="*/ 984 w 5022"/>
                <a:gd name="T23" fmla="*/ 432 h 925"/>
                <a:gd name="T24" fmla="*/ 1068 w 5022"/>
                <a:gd name="T25" fmla="*/ 396 h 925"/>
                <a:gd name="T26" fmla="*/ 1152 w 5022"/>
                <a:gd name="T27" fmla="*/ 264 h 925"/>
                <a:gd name="T28" fmla="*/ 1236 w 5022"/>
                <a:gd name="T29" fmla="*/ 318 h 925"/>
                <a:gd name="T30" fmla="*/ 1320 w 5022"/>
                <a:gd name="T31" fmla="*/ 240 h 925"/>
                <a:gd name="T32" fmla="*/ 1404 w 5022"/>
                <a:gd name="T33" fmla="*/ 258 h 925"/>
                <a:gd name="T34" fmla="*/ 1488 w 5022"/>
                <a:gd name="T35" fmla="*/ 240 h 925"/>
                <a:gd name="T36" fmla="*/ 1566 w 5022"/>
                <a:gd name="T37" fmla="*/ 168 h 925"/>
                <a:gd name="T38" fmla="*/ 1650 w 5022"/>
                <a:gd name="T39" fmla="*/ 186 h 925"/>
                <a:gd name="T40" fmla="*/ 1734 w 5022"/>
                <a:gd name="T41" fmla="*/ 126 h 925"/>
                <a:gd name="T42" fmla="*/ 1818 w 5022"/>
                <a:gd name="T43" fmla="*/ 240 h 925"/>
                <a:gd name="T44" fmla="*/ 1902 w 5022"/>
                <a:gd name="T45" fmla="*/ 258 h 925"/>
                <a:gd name="T46" fmla="*/ 1986 w 5022"/>
                <a:gd name="T47" fmla="*/ 228 h 925"/>
                <a:gd name="T48" fmla="*/ 2070 w 5022"/>
                <a:gd name="T49" fmla="*/ 174 h 925"/>
                <a:gd name="T50" fmla="*/ 2154 w 5022"/>
                <a:gd name="T51" fmla="*/ 168 h 925"/>
                <a:gd name="T52" fmla="*/ 2238 w 5022"/>
                <a:gd name="T53" fmla="*/ 156 h 925"/>
                <a:gd name="T54" fmla="*/ 2322 w 5022"/>
                <a:gd name="T55" fmla="*/ 192 h 925"/>
                <a:gd name="T56" fmla="*/ 2405 w 5022"/>
                <a:gd name="T57" fmla="*/ 186 h 925"/>
                <a:gd name="T58" fmla="*/ 2489 w 5022"/>
                <a:gd name="T59" fmla="*/ 228 h 925"/>
                <a:gd name="T60" fmla="*/ 2573 w 5022"/>
                <a:gd name="T61" fmla="*/ 240 h 925"/>
                <a:gd name="T62" fmla="*/ 2657 w 5022"/>
                <a:gd name="T63" fmla="*/ 192 h 925"/>
                <a:gd name="T64" fmla="*/ 2741 w 5022"/>
                <a:gd name="T65" fmla="*/ 174 h 925"/>
                <a:gd name="T66" fmla="*/ 2825 w 5022"/>
                <a:gd name="T67" fmla="*/ 210 h 925"/>
                <a:gd name="T68" fmla="*/ 2909 w 5022"/>
                <a:gd name="T69" fmla="*/ 192 h 925"/>
                <a:gd name="T70" fmla="*/ 2993 w 5022"/>
                <a:gd name="T71" fmla="*/ 186 h 925"/>
                <a:gd name="T72" fmla="*/ 3077 w 5022"/>
                <a:gd name="T73" fmla="*/ 258 h 925"/>
                <a:gd name="T74" fmla="*/ 3161 w 5022"/>
                <a:gd name="T75" fmla="*/ 156 h 925"/>
                <a:gd name="T76" fmla="*/ 3245 w 5022"/>
                <a:gd name="T77" fmla="*/ 168 h 925"/>
                <a:gd name="T78" fmla="*/ 3329 w 5022"/>
                <a:gd name="T79" fmla="*/ 264 h 925"/>
                <a:gd name="T80" fmla="*/ 3413 w 5022"/>
                <a:gd name="T81" fmla="*/ 210 h 925"/>
                <a:gd name="T82" fmla="*/ 3497 w 5022"/>
                <a:gd name="T83" fmla="*/ 126 h 925"/>
                <a:gd name="T84" fmla="*/ 3575 w 5022"/>
                <a:gd name="T85" fmla="*/ 90 h 925"/>
                <a:gd name="T86" fmla="*/ 3659 w 5022"/>
                <a:gd name="T87" fmla="*/ 108 h 925"/>
                <a:gd name="T88" fmla="*/ 3743 w 5022"/>
                <a:gd name="T89" fmla="*/ 78 h 925"/>
                <a:gd name="T90" fmla="*/ 3827 w 5022"/>
                <a:gd name="T91" fmla="*/ 6 h 925"/>
                <a:gd name="T92" fmla="*/ 3911 w 5022"/>
                <a:gd name="T93" fmla="*/ 114 h 925"/>
                <a:gd name="T94" fmla="*/ 3995 w 5022"/>
                <a:gd name="T95" fmla="*/ 96 h 925"/>
                <a:gd name="T96" fmla="*/ 4079 w 5022"/>
                <a:gd name="T97" fmla="*/ 138 h 925"/>
                <a:gd name="T98" fmla="*/ 4163 w 5022"/>
                <a:gd name="T99" fmla="*/ 126 h 925"/>
                <a:gd name="T100" fmla="*/ 4247 w 5022"/>
                <a:gd name="T101" fmla="*/ 168 h 925"/>
                <a:gd name="T102" fmla="*/ 4331 w 5022"/>
                <a:gd name="T103" fmla="*/ 210 h 925"/>
                <a:gd name="T104" fmla="*/ 4415 w 5022"/>
                <a:gd name="T105" fmla="*/ 204 h 925"/>
                <a:gd name="T106" fmla="*/ 4499 w 5022"/>
                <a:gd name="T107" fmla="*/ 264 h 925"/>
                <a:gd name="T108" fmla="*/ 4583 w 5022"/>
                <a:gd name="T109" fmla="*/ 306 h 925"/>
                <a:gd name="T110" fmla="*/ 4667 w 5022"/>
                <a:gd name="T111" fmla="*/ 324 h 925"/>
                <a:gd name="T112" fmla="*/ 4751 w 5022"/>
                <a:gd name="T113" fmla="*/ 390 h 925"/>
                <a:gd name="T114" fmla="*/ 4835 w 5022"/>
                <a:gd name="T115" fmla="*/ 390 h 925"/>
                <a:gd name="T116" fmla="*/ 4919 w 5022"/>
                <a:gd name="T117" fmla="*/ 558 h 925"/>
                <a:gd name="T118" fmla="*/ 5003 w 5022"/>
                <a:gd name="T119" fmla="*/ 654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22" h="925">
                  <a:moveTo>
                    <a:pt x="0" y="918"/>
                  </a:moveTo>
                  <a:lnTo>
                    <a:pt x="18" y="924"/>
                  </a:lnTo>
                  <a:lnTo>
                    <a:pt x="42" y="906"/>
                  </a:lnTo>
                  <a:lnTo>
                    <a:pt x="60" y="810"/>
                  </a:lnTo>
                  <a:lnTo>
                    <a:pt x="84" y="804"/>
                  </a:lnTo>
                  <a:lnTo>
                    <a:pt x="102" y="828"/>
                  </a:lnTo>
                  <a:lnTo>
                    <a:pt x="126" y="810"/>
                  </a:lnTo>
                  <a:lnTo>
                    <a:pt x="144" y="738"/>
                  </a:lnTo>
                  <a:lnTo>
                    <a:pt x="168" y="720"/>
                  </a:lnTo>
                  <a:lnTo>
                    <a:pt x="186" y="696"/>
                  </a:lnTo>
                  <a:lnTo>
                    <a:pt x="210" y="690"/>
                  </a:lnTo>
                  <a:lnTo>
                    <a:pt x="228" y="672"/>
                  </a:lnTo>
                  <a:lnTo>
                    <a:pt x="252" y="606"/>
                  </a:lnTo>
                  <a:lnTo>
                    <a:pt x="270" y="606"/>
                  </a:lnTo>
                  <a:lnTo>
                    <a:pt x="294" y="558"/>
                  </a:lnTo>
                  <a:lnTo>
                    <a:pt x="312" y="540"/>
                  </a:lnTo>
                  <a:lnTo>
                    <a:pt x="336" y="546"/>
                  </a:lnTo>
                  <a:lnTo>
                    <a:pt x="354" y="540"/>
                  </a:lnTo>
                  <a:lnTo>
                    <a:pt x="378" y="558"/>
                  </a:lnTo>
                  <a:lnTo>
                    <a:pt x="396" y="546"/>
                  </a:lnTo>
                  <a:lnTo>
                    <a:pt x="420" y="522"/>
                  </a:lnTo>
                  <a:lnTo>
                    <a:pt x="438" y="486"/>
                  </a:lnTo>
                  <a:lnTo>
                    <a:pt x="462" y="492"/>
                  </a:lnTo>
                  <a:lnTo>
                    <a:pt x="480" y="486"/>
                  </a:lnTo>
                  <a:lnTo>
                    <a:pt x="498" y="492"/>
                  </a:lnTo>
                  <a:lnTo>
                    <a:pt x="522" y="450"/>
                  </a:lnTo>
                  <a:lnTo>
                    <a:pt x="540" y="456"/>
                  </a:lnTo>
                  <a:lnTo>
                    <a:pt x="564" y="420"/>
                  </a:lnTo>
                  <a:lnTo>
                    <a:pt x="582" y="474"/>
                  </a:lnTo>
                  <a:lnTo>
                    <a:pt x="606" y="486"/>
                  </a:lnTo>
                  <a:lnTo>
                    <a:pt x="624" y="432"/>
                  </a:lnTo>
                  <a:lnTo>
                    <a:pt x="648" y="420"/>
                  </a:lnTo>
                  <a:lnTo>
                    <a:pt x="666" y="372"/>
                  </a:lnTo>
                  <a:lnTo>
                    <a:pt x="690" y="396"/>
                  </a:lnTo>
                  <a:lnTo>
                    <a:pt x="708" y="354"/>
                  </a:lnTo>
                  <a:lnTo>
                    <a:pt x="732" y="390"/>
                  </a:lnTo>
                  <a:lnTo>
                    <a:pt x="750" y="360"/>
                  </a:lnTo>
                  <a:lnTo>
                    <a:pt x="774" y="396"/>
                  </a:lnTo>
                  <a:lnTo>
                    <a:pt x="792" y="408"/>
                  </a:lnTo>
                  <a:lnTo>
                    <a:pt x="816" y="432"/>
                  </a:lnTo>
                  <a:lnTo>
                    <a:pt x="834" y="432"/>
                  </a:lnTo>
                  <a:lnTo>
                    <a:pt x="858" y="408"/>
                  </a:lnTo>
                  <a:lnTo>
                    <a:pt x="876" y="372"/>
                  </a:lnTo>
                  <a:lnTo>
                    <a:pt x="900" y="390"/>
                  </a:lnTo>
                  <a:lnTo>
                    <a:pt x="918" y="360"/>
                  </a:lnTo>
                  <a:lnTo>
                    <a:pt x="942" y="378"/>
                  </a:lnTo>
                  <a:lnTo>
                    <a:pt x="960" y="378"/>
                  </a:lnTo>
                  <a:lnTo>
                    <a:pt x="984" y="432"/>
                  </a:lnTo>
                  <a:lnTo>
                    <a:pt x="1002" y="420"/>
                  </a:lnTo>
                  <a:lnTo>
                    <a:pt x="1026" y="420"/>
                  </a:lnTo>
                  <a:lnTo>
                    <a:pt x="1044" y="378"/>
                  </a:lnTo>
                  <a:lnTo>
                    <a:pt x="1068" y="396"/>
                  </a:lnTo>
                  <a:lnTo>
                    <a:pt x="1086" y="336"/>
                  </a:lnTo>
                  <a:lnTo>
                    <a:pt x="1110" y="318"/>
                  </a:lnTo>
                  <a:lnTo>
                    <a:pt x="1128" y="306"/>
                  </a:lnTo>
                  <a:lnTo>
                    <a:pt x="1152" y="264"/>
                  </a:lnTo>
                  <a:lnTo>
                    <a:pt x="1170" y="282"/>
                  </a:lnTo>
                  <a:lnTo>
                    <a:pt x="1194" y="264"/>
                  </a:lnTo>
                  <a:lnTo>
                    <a:pt x="1212" y="282"/>
                  </a:lnTo>
                  <a:lnTo>
                    <a:pt x="1236" y="318"/>
                  </a:lnTo>
                  <a:lnTo>
                    <a:pt x="1254" y="282"/>
                  </a:lnTo>
                  <a:lnTo>
                    <a:pt x="1278" y="282"/>
                  </a:lnTo>
                  <a:lnTo>
                    <a:pt x="1296" y="228"/>
                  </a:lnTo>
                  <a:lnTo>
                    <a:pt x="1320" y="240"/>
                  </a:lnTo>
                  <a:lnTo>
                    <a:pt x="1338" y="240"/>
                  </a:lnTo>
                  <a:lnTo>
                    <a:pt x="1362" y="210"/>
                  </a:lnTo>
                  <a:lnTo>
                    <a:pt x="1380" y="240"/>
                  </a:lnTo>
                  <a:lnTo>
                    <a:pt x="1404" y="258"/>
                  </a:lnTo>
                  <a:lnTo>
                    <a:pt x="1422" y="282"/>
                  </a:lnTo>
                  <a:lnTo>
                    <a:pt x="1446" y="258"/>
                  </a:lnTo>
                  <a:lnTo>
                    <a:pt x="1464" y="246"/>
                  </a:lnTo>
                  <a:lnTo>
                    <a:pt x="1488" y="240"/>
                  </a:lnTo>
                  <a:lnTo>
                    <a:pt x="1506" y="240"/>
                  </a:lnTo>
                  <a:lnTo>
                    <a:pt x="1524" y="258"/>
                  </a:lnTo>
                  <a:lnTo>
                    <a:pt x="1548" y="210"/>
                  </a:lnTo>
                  <a:lnTo>
                    <a:pt x="1566" y="168"/>
                  </a:lnTo>
                  <a:lnTo>
                    <a:pt x="1590" y="138"/>
                  </a:lnTo>
                  <a:lnTo>
                    <a:pt x="1608" y="132"/>
                  </a:lnTo>
                  <a:lnTo>
                    <a:pt x="1632" y="168"/>
                  </a:lnTo>
                  <a:lnTo>
                    <a:pt x="1650" y="186"/>
                  </a:lnTo>
                  <a:lnTo>
                    <a:pt x="1674" y="204"/>
                  </a:lnTo>
                  <a:lnTo>
                    <a:pt x="1692" y="186"/>
                  </a:lnTo>
                  <a:lnTo>
                    <a:pt x="1716" y="132"/>
                  </a:lnTo>
                  <a:lnTo>
                    <a:pt x="1734" y="126"/>
                  </a:lnTo>
                  <a:lnTo>
                    <a:pt x="1758" y="132"/>
                  </a:lnTo>
                  <a:lnTo>
                    <a:pt x="1776" y="228"/>
                  </a:lnTo>
                  <a:lnTo>
                    <a:pt x="1800" y="228"/>
                  </a:lnTo>
                  <a:lnTo>
                    <a:pt x="1818" y="240"/>
                  </a:lnTo>
                  <a:lnTo>
                    <a:pt x="1842" y="240"/>
                  </a:lnTo>
                  <a:lnTo>
                    <a:pt x="1860" y="228"/>
                  </a:lnTo>
                  <a:lnTo>
                    <a:pt x="1884" y="246"/>
                  </a:lnTo>
                  <a:lnTo>
                    <a:pt x="1902" y="258"/>
                  </a:lnTo>
                  <a:lnTo>
                    <a:pt x="1926" y="240"/>
                  </a:lnTo>
                  <a:lnTo>
                    <a:pt x="1944" y="246"/>
                  </a:lnTo>
                  <a:lnTo>
                    <a:pt x="1968" y="228"/>
                  </a:lnTo>
                  <a:lnTo>
                    <a:pt x="1986" y="228"/>
                  </a:lnTo>
                  <a:lnTo>
                    <a:pt x="2010" y="222"/>
                  </a:lnTo>
                  <a:lnTo>
                    <a:pt x="2028" y="192"/>
                  </a:lnTo>
                  <a:lnTo>
                    <a:pt x="2052" y="168"/>
                  </a:lnTo>
                  <a:lnTo>
                    <a:pt x="2070" y="174"/>
                  </a:lnTo>
                  <a:lnTo>
                    <a:pt x="2094" y="156"/>
                  </a:lnTo>
                  <a:lnTo>
                    <a:pt x="2112" y="132"/>
                  </a:lnTo>
                  <a:lnTo>
                    <a:pt x="2136" y="132"/>
                  </a:lnTo>
                  <a:lnTo>
                    <a:pt x="2154" y="168"/>
                  </a:lnTo>
                  <a:lnTo>
                    <a:pt x="2178" y="174"/>
                  </a:lnTo>
                  <a:lnTo>
                    <a:pt x="2196" y="156"/>
                  </a:lnTo>
                  <a:lnTo>
                    <a:pt x="2220" y="156"/>
                  </a:lnTo>
                  <a:lnTo>
                    <a:pt x="2238" y="156"/>
                  </a:lnTo>
                  <a:lnTo>
                    <a:pt x="2262" y="174"/>
                  </a:lnTo>
                  <a:lnTo>
                    <a:pt x="2280" y="174"/>
                  </a:lnTo>
                  <a:lnTo>
                    <a:pt x="2304" y="174"/>
                  </a:lnTo>
                  <a:lnTo>
                    <a:pt x="2322" y="192"/>
                  </a:lnTo>
                  <a:lnTo>
                    <a:pt x="2346" y="174"/>
                  </a:lnTo>
                  <a:lnTo>
                    <a:pt x="2364" y="186"/>
                  </a:lnTo>
                  <a:lnTo>
                    <a:pt x="2388" y="192"/>
                  </a:lnTo>
                  <a:lnTo>
                    <a:pt x="2405" y="186"/>
                  </a:lnTo>
                  <a:lnTo>
                    <a:pt x="2429" y="204"/>
                  </a:lnTo>
                  <a:lnTo>
                    <a:pt x="2447" y="204"/>
                  </a:lnTo>
                  <a:lnTo>
                    <a:pt x="2471" y="228"/>
                  </a:lnTo>
                  <a:lnTo>
                    <a:pt x="2489" y="228"/>
                  </a:lnTo>
                  <a:lnTo>
                    <a:pt x="2513" y="258"/>
                  </a:lnTo>
                  <a:lnTo>
                    <a:pt x="2531" y="258"/>
                  </a:lnTo>
                  <a:lnTo>
                    <a:pt x="2549" y="264"/>
                  </a:lnTo>
                  <a:lnTo>
                    <a:pt x="2573" y="240"/>
                  </a:lnTo>
                  <a:lnTo>
                    <a:pt x="2591" y="258"/>
                  </a:lnTo>
                  <a:lnTo>
                    <a:pt x="2615" y="246"/>
                  </a:lnTo>
                  <a:lnTo>
                    <a:pt x="2633" y="210"/>
                  </a:lnTo>
                  <a:lnTo>
                    <a:pt x="2657" y="192"/>
                  </a:lnTo>
                  <a:lnTo>
                    <a:pt x="2675" y="192"/>
                  </a:lnTo>
                  <a:lnTo>
                    <a:pt x="2699" y="192"/>
                  </a:lnTo>
                  <a:lnTo>
                    <a:pt x="2717" y="174"/>
                  </a:lnTo>
                  <a:lnTo>
                    <a:pt x="2741" y="174"/>
                  </a:lnTo>
                  <a:lnTo>
                    <a:pt x="2759" y="186"/>
                  </a:lnTo>
                  <a:lnTo>
                    <a:pt x="2783" y="192"/>
                  </a:lnTo>
                  <a:lnTo>
                    <a:pt x="2801" y="228"/>
                  </a:lnTo>
                  <a:lnTo>
                    <a:pt x="2825" y="210"/>
                  </a:lnTo>
                  <a:lnTo>
                    <a:pt x="2843" y="204"/>
                  </a:lnTo>
                  <a:lnTo>
                    <a:pt x="2867" y="192"/>
                  </a:lnTo>
                  <a:lnTo>
                    <a:pt x="2885" y="174"/>
                  </a:lnTo>
                  <a:lnTo>
                    <a:pt x="2909" y="192"/>
                  </a:lnTo>
                  <a:lnTo>
                    <a:pt x="2927" y="210"/>
                  </a:lnTo>
                  <a:lnTo>
                    <a:pt x="2951" y="222"/>
                  </a:lnTo>
                  <a:lnTo>
                    <a:pt x="2969" y="204"/>
                  </a:lnTo>
                  <a:lnTo>
                    <a:pt x="2993" y="186"/>
                  </a:lnTo>
                  <a:lnTo>
                    <a:pt x="3011" y="204"/>
                  </a:lnTo>
                  <a:lnTo>
                    <a:pt x="3035" y="222"/>
                  </a:lnTo>
                  <a:lnTo>
                    <a:pt x="3053" y="258"/>
                  </a:lnTo>
                  <a:lnTo>
                    <a:pt x="3077" y="258"/>
                  </a:lnTo>
                  <a:lnTo>
                    <a:pt x="3095" y="246"/>
                  </a:lnTo>
                  <a:lnTo>
                    <a:pt x="3119" y="210"/>
                  </a:lnTo>
                  <a:lnTo>
                    <a:pt x="3137" y="240"/>
                  </a:lnTo>
                  <a:lnTo>
                    <a:pt x="3161" y="156"/>
                  </a:lnTo>
                  <a:lnTo>
                    <a:pt x="3179" y="156"/>
                  </a:lnTo>
                  <a:lnTo>
                    <a:pt x="3203" y="156"/>
                  </a:lnTo>
                  <a:lnTo>
                    <a:pt x="3221" y="156"/>
                  </a:lnTo>
                  <a:lnTo>
                    <a:pt x="3245" y="168"/>
                  </a:lnTo>
                  <a:lnTo>
                    <a:pt x="3263" y="186"/>
                  </a:lnTo>
                  <a:lnTo>
                    <a:pt x="3287" y="186"/>
                  </a:lnTo>
                  <a:lnTo>
                    <a:pt x="3305" y="174"/>
                  </a:lnTo>
                  <a:lnTo>
                    <a:pt x="3329" y="264"/>
                  </a:lnTo>
                  <a:lnTo>
                    <a:pt x="3347" y="300"/>
                  </a:lnTo>
                  <a:lnTo>
                    <a:pt x="3371" y="300"/>
                  </a:lnTo>
                  <a:lnTo>
                    <a:pt x="3389" y="240"/>
                  </a:lnTo>
                  <a:lnTo>
                    <a:pt x="3413" y="210"/>
                  </a:lnTo>
                  <a:lnTo>
                    <a:pt x="3431" y="150"/>
                  </a:lnTo>
                  <a:lnTo>
                    <a:pt x="3455" y="126"/>
                  </a:lnTo>
                  <a:lnTo>
                    <a:pt x="3473" y="108"/>
                  </a:lnTo>
                  <a:lnTo>
                    <a:pt x="3497" y="126"/>
                  </a:lnTo>
                  <a:lnTo>
                    <a:pt x="3515" y="138"/>
                  </a:lnTo>
                  <a:lnTo>
                    <a:pt x="3533" y="126"/>
                  </a:lnTo>
                  <a:lnTo>
                    <a:pt x="3557" y="96"/>
                  </a:lnTo>
                  <a:lnTo>
                    <a:pt x="3575" y="90"/>
                  </a:lnTo>
                  <a:lnTo>
                    <a:pt x="3599" y="72"/>
                  </a:lnTo>
                  <a:lnTo>
                    <a:pt x="3617" y="90"/>
                  </a:lnTo>
                  <a:lnTo>
                    <a:pt x="3641" y="114"/>
                  </a:lnTo>
                  <a:lnTo>
                    <a:pt x="3659" y="108"/>
                  </a:lnTo>
                  <a:lnTo>
                    <a:pt x="3683" y="60"/>
                  </a:lnTo>
                  <a:lnTo>
                    <a:pt x="3701" y="18"/>
                  </a:lnTo>
                  <a:lnTo>
                    <a:pt x="3725" y="18"/>
                  </a:lnTo>
                  <a:lnTo>
                    <a:pt x="3743" y="78"/>
                  </a:lnTo>
                  <a:lnTo>
                    <a:pt x="3767" y="24"/>
                  </a:lnTo>
                  <a:lnTo>
                    <a:pt x="3785" y="0"/>
                  </a:lnTo>
                  <a:lnTo>
                    <a:pt x="3809" y="6"/>
                  </a:lnTo>
                  <a:lnTo>
                    <a:pt x="3827" y="6"/>
                  </a:lnTo>
                  <a:lnTo>
                    <a:pt x="3851" y="18"/>
                  </a:lnTo>
                  <a:lnTo>
                    <a:pt x="3869" y="78"/>
                  </a:lnTo>
                  <a:lnTo>
                    <a:pt x="3893" y="90"/>
                  </a:lnTo>
                  <a:lnTo>
                    <a:pt x="3911" y="114"/>
                  </a:lnTo>
                  <a:lnTo>
                    <a:pt x="3935" y="132"/>
                  </a:lnTo>
                  <a:lnTo>
                    <a:pt x="3953" y="108"/>
                  </a:lnTo>
                  <a:lnTo>
                    <a:pt x="3977" y="96"/>
                  </a:lnTo>
                  <a:lnTo>
                    <a:pt x="3995" y="96"/>
                  </a:lnTo>
                  <a:lnTo>
                    <a:pt x="4019" y="96"/>
                  </a:lnTo>
                  <a:lnTo>
                    <a:pt x="4037" y="150"/>
                  </a:lnTo>
                  <a:lnTo>
                    <a:pt x="4061" y="156"/>
                  </a:lnTo>
                  <a:lnTo>
                    <a:pt x="4079" y="138"/>
                  </a:lnTo>
                  <a:lnTo>
                    <a:pt x="4103" y="150"/>
                  </a:lnTo>
                  <a:lnTo>
                    <a:pt x="4121" y="126"/>
                  </a:lnTo>
                  <a:lnTo>
                    <a:pt x="4145" y="96"/>
                  </a:lnTo>
                  <a:lnTo>
                    <a:pt x="4163" y="126"/>
                  </a:lnTo>
                  <a:lnTo>
                    <a:pt x="4187" y="132"/>
                  </a:lnTo>
                  <a:lnTo>
                    <a:pt x="4205" y="132"/>
                  </a:lnTo>
                  <a:lnTo>
                    <a:pt x="4229" y="150"/>
                  </a:lnTo>
                  <a:lnTo>
                    <a:pt x="4247" y="168"/>
                  </a:lnTo>
                  <a:lnTo>
                    <a:pt x="4271" y="168"/>
                  </a:lnTo>
                  <a:lnTo>
                    <a:pt x="4289" y="186"/>
                  </a:lnTo>
                  <a:lnTo>
                    <a:pt x="4313" y="210"/>
                  </a:lnTo>
                  <a:lnTo>
                    <a:pt x="4331" y="210"/>
                  </a:lnTo>
                  <a:lnTo>
                    <a:pt x="4355" y="228"/>
                  </a:lnTo>
                  <a:lnTo>
                    <a:pt x="4373" y="222"/>
                  </a:lnTo>
                  <a:lnTo>
                    <a:pt x="4397" y="204"/>
                  </a:lnTo>
                  <a:lnTo>
                    <a:pt x="4415" y="204"/>
                  </a:lnTo>
                  <a:lnTo>
                    <a:pt x="4439" y="204"/>
                  </a:lnTo>
                  <a:lnTo>
                    <a:pt x="4457" y="288"/>
                  </a:lnTo>
                  <a:lnTo>
                    <a:pt x="4481" y="288"/>
                  </a:lnTo>
                  <a:lnTo>
                    <a:pt x="4499" y="264"/>
                  </a:lnTo>
                  <a:lnTo>
                    <a:pt x="4523" y="246"/>
                  </a:lnTo>
                  <a:lnTo>
                    <a:pt x="4541" y="306"/>
                  </a:lnTo>
                  <a:lnTo>
                    <a:pt x="4559" y="282"/>
                  </a:lnTo>
                  <a:lnTo>
                    <a:pt x="4583" y="306"/>
                  </a:lnTo>
                  <a:lnTo>
                    <a:pt x="4601" y="318"/>
                  </a:lnTo>
                  <a:lnTo>
                    <a:pt x="4625" y="324"/>
                  </a:lnTo>
                  <a:lnTo>
                    <a:pt x="4643" y="324"/>
                  </a:lnTo>
                  <a:lnTo>
                    <a:pt x="4667" y="324"/>
                  </a:lnTo>
                  <a:lnTo>
                    <a:pt x="4685" y="336"/>
                  </a:lnTo>
                  <a:lnTo>
                    <a:pt x="4709" y="336"/>
                  </a:lnTo>
                  <a:lnTo>
                    <a:pt x="4727" y="342"/>
                  </a:lnTo>
                  <a:lnTo>
                    <a:pt x="4751" y="390"/>
                  </a:lnTo>
                  <a:lnTo>
                    <a:pt x="4769" y="396"/>
                  </a:lnTo>
                  <a:lnTo>
                    <a:pt x="4793" y="378"/>
                  </a:lnTo>
                  <a:lnTo>
                    <a:pt x="4811" y="378"/>
                  </a:lnTo>
                  <a:lnTo>
                    <a:pt x="4835" y="390"/>
                  </a:lnTo>
                  <a:lnTo>
                    <a:pt x="4853" y="420"/>
                  </a:lnTo>
                  <a:lnTo>
                    <a:pt x="4877" y="456"/>
                  </a:lnTo>
                  <a:lnTo>
                    <a:pt x="4895" y="450"/>
                  </a:lnTo>
                  <a:lnTo>
                    <a:pt x="4919" y="558"/>
                  </a:lnTo>
                  <a:lnTo>
                    <a:pt x="4937" y="606"/>
                  </a:lnTo>
                  <a:lnTo>
                    <a:pt x="4961" y="636"/>
                  </a:lnTo>
                  <a:lnTo>
                    <a:pt x="4979" y="642"/>
                  </a:lnTo>
                  <a:lnTo>
                    <a:pt x="5003" y="654"/>
                  </a:lnTo>
                  <a:lnTo>
                    <a:pt x="5021" y="678"/>
                  </a:lnTo>
                </a:path>
              </a:pathLst>
            </a:custGeom>
            <a:noFill/>
            <a:ln w="25400" cap="rnd" cmpd="sng">
              <a:solidFill>
                <a:srgbClr val="4F81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36948" name="Freeform 84"/>
            <p:cNvSpPr>
              <a:spLocks/>
            </p:cNvSpPr>
            <p:nvPr/>
          </p:nvSpPr>
          <p:spPr bwMode="auto">
            <a:xfrm>
              <a:off x="2654300" y="1897063"/>
              <a:ext cx="7316788" cy="3700462"/>
            </a:xfrm>
            <a:custGeom>
              <a:avLst/>
              <a:gdLst>
                <a:gd name="T0" fmla="*/ 60 w 5022"/>
                <a:gd name="T1" fmla="*/ 1332 h 2689"/>
                <a:gd name="T2" fmla="*/ 144 w 5022"/>
                <a:gd name="T3" fmla="*/ 1146 h 2689"/>
                <a:gd name="T4" fmla="*/ 228 w 5022"/>
                <a:gd name="T5" fmla="*/ 1050 h 2689"/>
                <a:gd name="T6" fmla="*/ 312 w 5022"/>
                <a:gd name="T7" fmla="*/ 978 h 2689"/>
                <a:gd name="T8" fmla="*/ 396 w 5022"/>
                <a:gd name="T9" fmla="*/ 984 h 2689"/>
                <a:gd name="T10" fmla="*/ 480 w 5022"/>
                <a:gd name="T11" fmla="*/ 918 h 2689"/>
                <a:gd name="T12" fmla="*/ 564 w 5022"/>
                <a:gd name="T13" fmla="*/ 870 h 2689"/>
                <a:gd name="T14" fmla="*/ 648 w 5022"/>
                <a:gd name="T15" fmla="*/ 810 h 2689"/>
                <a:gd name="T16" fmla="*/ 732 w 5022"/>
                <a:gd name="T17" fmla="*/ 864 h 2689"/>
                <a:gd name="T18" fmla="*/ 816 w 5022"/>
                <a:gd name="T19" fmla="*/ 834 h 2689"/>
                <a:gd name="T20" fmla="*/ 900 w 5022"/>
                <a:gd name="T21" fmla="*/ 828 h 2689"/>
                <a:gd name="T22" fmla="*/ 984 w 5022"/>
                <a:gd name="T23" fmla="*/ 768 h 2689"/>
                <a:gd name="T24" fmla="*/ 1068 w 5022"/>
                <a:gd name="T25" fmla="*/ 684 h 2689"/>
                <a:gd name="T26" fmla="*/ 1152 w 5022"/>
                <a:gd name="T27" fmla="*/ 720 h 2689"/>
                <a:gd name="T28" fmla="*/ 1236 w 5022"/>
                <a:gd name="T29" fmla="*/ 828 h 2689"/>
                <a:gd name="T30" fmla="*/ 1320 w 5022"/>
                <a:gd name="T31" fmla="*/ 804 h 2689"/>
                <a:gd name="T32" fmla="*/ 1404 w 5022"/>
                <a:gd name="T33" fmla="*/ 810 h 2689"/>
                <a:gd name="T34" fmla="*/ 1488 w 5022"/>
                <a:gd name="T35" fmla="*/ 882 h 2689"/>
                <a:gd name="T36" fmla="*/ 1566 w 5022"/>
                <a:gd name="T37" fmla="*/ 846 h 2689"/>
                <a:gd name="T38" fmla="*/ 1650 w 5022"/>
                <a:gd name="T39" fmla="*/ 702 h 2689"/>
                <a:gd name="T40" fmla="*/ 1734 w 5022"/>
                <a:gd name="T41" fmla="*/ 606 h 2689"/>
                <a:gd name="T42" fmla="*/ 1818 w 5022"/>
                <a:gd name="T43" fmla="*/ 588 h 2689"/>
                <a:gd name="T44" fmla="*/ 1902 w 5022"/>
                <a:gd name="T45" fmla="*/ 702 h 2689"/>
                <a:gd name="T46" fmla="*/ 1986 w 5022"/>
                <a:gd name="T47" fmla="*/ 606 h 2689"/>
                <a:gd name="T48" fmla="*/ 2070 w 5022"/>
                <a:gd name="T49" fmla="*/ 702 h 2689"/>
                <a:gd name="T50" fmla="*/ 2154 w 5022"/>
                <a:gd name="T51" fmla="*/ 720 h 2689"/>
                <a:gd name="T52" fmla="*/ 2238 w 5022"/>
                <a:gd name="T53" fmla="*/ 696 h 2689"/>
                <a:gd name="T54" fmla="*/ 2322 w 5022"/>
                <a:gd name="T55" fmla="*/ 774 h 2689"/>
                <a:gd name="T56" fmla="*/ 2405 w 5022"/>
                <a:gd name="T57" fmla="*/ 888 h 2689"/>
                <a:gd name="T58" fmla="*/ 2489 w 5022"/>
                <a:gd name="T59" fmla="*/ 1002 h 2689"/>
                <a:gd name="T60" fmla="*/ 2573 w 5022"/>
                <a:gd name="T61" fmla="*/ 1302 h 2689"/>
                <a:gd name="T62" fmla="*/ 2657 w 5022"/>
                <a:gd name="T63" fmla="*/ 1650 h 2689"/>
                <a:gd name="T64" fmla="*/ 2741 w 5022"/>
                <a:gd name="T65" fmla="*/ 2220 h 2689"/>
                <a:gd name="T66" fmla="*/ 2825 w 5022"/>
                <a:gd name="T67" fmla="*/ 2688 h 2689"/>
                <a:gd name="T68" fmla="*/ 2909 w 5022"/>
                <a:gd name="T69" fmla="*/ 2406 h 2689"/>
                <a:gd name="T70" fmla="*/ 2993 w 5022"/>
                <a:gd name="T71" fmla="*/ 1902 h 2689"/>
                <a:gd name="T72" fmla="*/ 3077 w 5022"/>
                <a:gd name="T73" fmla="*/ 1248 h 2689"/>
                <a:gd name="T74" fmla="*/ 3161 w 5022"/>
                <a:gd name="T75" fmla="*/ 720 h 2689"/>
                <a:gd name="T76" fmla="*/ 3245 w 5022"/>
                <a:gd name="T77" fmla="*/ 324 h 2689"/>
                <a:gd name="T78" fmla="*/ 3329 w 5022"/>
                <a:gd name="T79" fmla="*/ 150 h 2689"/>
                <a:gd name="T80" fmla="*/ 3413 w 5022"/>
                <a:gd name="T81" fmla="*/ 42 h 2689"/>
                <a:gd name="T82" fmla="*/ 3497 w 5022"/>
                <a:gd name="T83" fmla="*/ 60 h 2689"/>
                <a:gd name="T84" fmla="*/ 3575 w 5022"/>
                <a:gd name="T85" fmla="*/ 150 h 2689"/>
                <a:gd name="T86" fmla="*/ 3659 w 5022"/>
                <a:gd name="T87" fmla="*/ 174 h 2689"/>
                <a:gd name="T88" fmla="*/ 3743 w 5022"/>
                <a:gd name="T89" fmla="*/ 204 h 2689"/>
                <a:gd name="T90" fmla="*/ 3827 w 5022"/>
                <a:gd name="T91" fmla="*/ 288 h 2689"/>
                <a:gd name="T92" fmla="*/ 3911 w 5022"/>
                <a:gd name="T93" fmla="*/ 288 h 2689"/>
                <a:gd name="T94" fmla="*/ 3995 w 5022"/>
                <a:gd name="T95" fmla="*/ 300 h 2689"/>
                <a:gd name="T96" fmla="*/ 4079 w 5022"/>
                <a:gd name="T97" fmla="*/ 354 h 2689"/>
                <a:gd name="T98" fmla="*/ 4163 w 5022"/>
                <a:gd name="T99" fmla="*/ 414 h 2689"/>
                <a:gd name="T100" fmla="*/ 4247 w 5022"/>
                <a:gd name="T101" fmla="*/ 468 h 2689"/>
                <a:gd name="T102" fmla="*/ 4331 w 5022"/>
                <a:gd name="T103" fmla="*/ 564 h 2689"/>
                <a:gd name="T104" fmla="*/ 4415 w 5022"/>
                <a:gd name="T105" fmla="*/ 564 h 2689"/>
                <a:gd name="T106" fmla="*/ 4499 w 5022"/>
                <a:gd name="T107" fmla="*/ 738 h 2689"/>
                <a:gd name="T108" fmla="*/ 4583 w 5022"/>
                <a:gd name="T109" fmla="*/ 756 h 2689"/>
                <a:gd name="T110" fmla="*/ 4667 w 5022"/>
                <a:gd name="T111" fmla="*/ 870 h 2689"/>
                <a:gd name="T112" fmla="*/ 4751 w 5022"/>
                <a:gd name="T113" fmla="*/ 900 h 2689"/>
                <a:gd name="T114" fmla="*/ 4835 w 5022"/>
                <a:gd name="T115" fmla="*/ 888 h 2689"/>
                <a:gd name="T116" fmla="*/ 4919 w 5022"/>
                <a:gd name="T117" fmla="*/ 1002 h 2689"/>
                <a:gd name="T118" fmla="*/ 5003 w 5022"/>
                <a:gd name="T119" fmla="*/ 1068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22" h="2689">
                  <a:moveTo>
                    <a:pt x="0" y="1452"/>
                  </a:moveTo>
                  <a:lnTo>
                    <a:pt x="18" y="1416"/>
                  </a:lnTo>
                  <a:lnTo>
                    <a:pt x="42" y="1350"/>
                  </a:lnTo>
                  <a:lnTo>
                    <a:pt x="60" y="1332"/>
                  </a:lnTo>
                  <a:lnTo>
                    <a:pt x="84" y="1266"/>
                  </a:lnTo>
                  <a:lnTo>
                    <a:pt x="102" y="1224"/>
                  </a:lnTo>
                  <a:lnTo>
                    <a:pt x="126" y="1188"/>
                  </a:lnTo>
                  <a:lnTo>
                    <a:pt x="144" y="1146"/>
                  </a:lnTo>
                  <a:lnTo>
                    <a:pt x="168" y="1134"/>
                  </a:lnTo>
                  <a:lnTo>
                    <a:pt x="186" y="1128"/>
                  </a:lnTo>
                  <a:lnTo>
                    <a:pt x="210" y="1128"/>
                  </a:lnTo>
                  <a:lnTo>
                    <a:pt x="228" y="1050"/>
                  </a:lnTo>
                  <a:lnTo>
                    <a:pt x="252" y="1074"/>
                  </a:lnTo>
                  <a:lnTo>
                    <a:pt x="270" y="1020"/>
                  </a:lnTo>
                  <a:lnTo>
                    <a:pt x="294" y="996"/>
                  </a:lnTo>
                  <a:lnTo>
                    <a:pt x="312" y="978"/>
                  </a:lnTo>
                  <a:lnTo>
                    <a:pt x="336" y="966"/>
                  </a:lnTo>
                  <a:lnTo>
                    <a:pt x="354" y="996"/>
                  </a:lnTo>
                  <a:lnTo>
                    <a:pt x="378" y="984"/>
                  </a:lnTo>
                  <a:lnTo>
                    <a:pt x="396" y="984"/>
                  </a:lnTo>
                  <a:lnTo>
                    <a:pt x="420" y="960"/>
                  </a:lnTo>
                  <a:lnTo>
                    <a:pt x="438" y="954"/>
                  </a:lnTo>
                  <a:lnTo>
                    <a:pt x="462" y="936"/>
                  </a:lnTo>
                  <a:lnTo>
                    <a:pt x="480" y="918"/>
                  </a:lnTo>
                  <a:lnTo>
                    <a:pt x="498" y="900"/>
                  </a:lnTo>
                  <a:lnTo>
                    <a:pt x="522" y="870"/>
                  </a:lnTo>
                  <a:lnTo>
                    <a:pt x="540" y="864"/>
                  </a:lnTo>
                  <a:lnTo>
                    <a:pt x="564" y="870"/>
                  </a:lnTo>
                  <a:lnTo>
                    <a:pt x="582" y="864"/>
                  </a:lnTo>
                  <a:lnTo>
                    <a:pt x="606" y="864"/>
                  </a:lnTo>
                  <a:lnTo>
                    <a:pt x="624" y="828"/>
                  </a:lnTo>
                  <a:lnTo>
                    <a:pt x="648" y="810"/>
                  </a:lnTo>
                  <a:lnTo>
                    <a:pt x="666" y="822"/>
                  </a:lnTo>
                  <a:lnTo>
                    <a:pt x="690" y="834"/>
                  </a:lnTo>
                  <a:lnTo>
                    <a:pt x="708" y="852"/>
                  </a:lnTo>
                  <a:lnTo>
                    <a:pt x="732" y="864"/>
                  </a:lnTo>
                  <a:lnTo>
                    <a:pt x="750" y="870"/>
                  </a:lnTo>
                  <a:lnTo>
                    <a:pt x="774" y="882"/>
                  </a:lnTo>
                  <a:lnTo>
                    <a:pt x="792" y="870"/>
                  </a:lnTo>
                  <a:lnTo>
                    <a:pt x="816" y="834"/>
                  </a:lnTo>
                  <a:lnTo>
                    <a:pt x="834" y="822"/>
                  </a:lnTo>
                  <a:lnTo>
                    <a:pt x="858" y="804"/>
                  </a:lnTo>
                  <a:lnTo>
                    <a:pt x="876" y="810"/>
                  </a:lnTo>
                  <a:lnTo>
                    <a:pt x="900" y="828"/>
                  </a:lnTo>
                  <a:lnTo>
                    <a:pt x="918" y="864"/>
                  </a:lnTo>
                  <a:lnTo>
                    <a:pt x="942" y="828"/>
                  </a:lnTo>
                  <a:lnTo>
                    <a:pt x="960" y="828"/>
                  </a:lnTo>
                  <a:lnTo>
                    <a:pt x="984" y="768"/>
                  </a:lnTo>
                  <a:lnTo>
                    <a:pt x="1002" y="768"/>
                  </a:lnTo>
                  <a:lnTo>
                    <a:pt x="1026" y="732"/>
                  </a:lnTo>
                  <a:lnTo>
                    <a:pt x="1044" y="696"/>
                  </a:lnTo>
                  <a:lnTo>
                    <a:pt x="1068" y="684"/>
                  </a:lnTo>
                  <a:lnTo>
                    <a:pt x="1086" y="714"/>
                  </a:lnTo>
                  <a:lnTo>
                    <a:pt x="1110" y="702"/>
                  </a:lnTo>
                  <a:lnTo>
                    <a:pt x="1128" y="714"/>
                  </a:lnTo>
                  <a:lnTo>
                    <a:pt x="1152" y="720"/>
                  </a:lnTo>
                  <a:lnTo>
                    <a:pt x="1170" y="702"/>
                  </a:lnTo>
                  <a:lnTo>
                    <a:pt x="1194" y="720"/>
                  </a:lnTo>
                  <a:lnTo>
                    <a:pt x="1212" y="774"/>
                  </a:lnTo>
                  <a:lnTo>
                    <a:pt x="1236" y="828"/>
                  </a:lnTo>
                  <a:lnTo>
                    <a:pt x="1254" y="852"/>
                  </a:lnTo>
                  <a:lnTo>
                    <a:pt x="1278" y="846"/>
                  </a:lnTo>
                  <a:lnTo>
                    <a:pt x="1296" y="828"/>
                  </a:lnTo>
                  <a:lnTo>
                    <a:pt x="1320" y="804"/>
                  </a:lnTo>
                  <a:lnTo>
                    <a:pt x="1338" y="792"/>
                  </a:lnTo>
                  <a:lnTo>
                    <a:pt x="1362" y="804"/>
                  </a:lnTo>
                  <a:lnTo>
                    <a:pt x="1380" y="804"/>
                  </a:lnTo>
                  <a:lnTo>
                    <a:pt x="1404" y="810"/>
                  </a:lnTo>
                  <a:lnTo>
                    <a:pt x="1422" y="852"/>
                  </a:lnTo>
                  <a:lnTo>
                    <a:pt x="1446" y="828"/>
                  </a:lnTo>
                  <a:lnTo>
                    <a:pt x="1464" y="852"/>
                  </a:lnTo>
                  <a:lnTo>
                    <a:pt x="1488" y="882"/>
                  </a:lnTo>
                  <a:lnTo>
                    <a:pt x="1506" y="888"/>
                  </a:lnTo>
                  <a:lnTo>
                    <a:pt x="1524" y="870"/>
                  </a:lnTo>
                  <a:lnTo>
                    <a:pt x="1548" y="852"/>
                  </a:lnTo>
                  <a:lnTo>
                    <a:pt x="1566" y="846"/>
                  </a:lnTo>
                  <a:lnTo>
                    <a:pt x="1590" y="846"/>
                  </a:lnTo>
                  <a:lnTo>
                    <a:pt x="1608" y="828"/>
                  </a:lnTo>
                  <a:lnTo>
                    <a:pt x="1632" y="768"/>
                  </a:lnTo>
                  <a:lnTo>
                    <a:pt x="1650" y="702"/>
                  </a:lnTo>
                  <a:lnTo>
                    <a:pt x="1674" y="696"/>
                  </a:lnTo>
                  <a:lnTo>
                    <a:pt x="1692" y="750"/>
                  </a:lnTo>
                  <a:lnTo>
                    <a:pt x="1716" y="642"/>
                  </a:lnTo>
                  <a:lnTo>
                    <a:pt x="1734" y="606"/>
                  </a:lnTo>
                  <a:lnTo>
                    <a:pt x="1758" y="600"/>
                  </a:lnTo>
                  <a:lnTo>
                    <a:pt x="1776" y="600"/>
                  </a:lnTo>
                  <a:lnTo>
                    <a:pt x="1800" y="642"/>
                  </a:lnTo>
                  <a:lnTo>
                    <a:pt x="1818" y="588"/>
                  </a:lnTo>
                  <a:lnTo>
                    <a:pt x="1842" y="570"/>
                  </a:lnTo>
                  <a:lnTo>
                    <a:pt x="1860" y="660"/>
                  </a:lnTo>
                  <a:lnTo>
                    <a:pt x="1884" y="636"/>
                  </a:lnTo>
                  <a:lnTo>
                    <a:pt x="1902" y="702"/>
                  </a:lnTo>
                  <a:lnTo>
                    <a:pt x="1926" y="672"/>
                  </a:lnTo>
                  <a:lnTo>
                    <a:pt x="1944" y="636"/>
                  </a:lnTo>
                  <a:lnTo>
                    <a:pt x="1968" y="636"/>
                  </a:lnTo>
                  <a:lnTo>
                    <a:pt x="1986" y="606"/>
                  </a:lnTo>
                  <a:lnTo>
                    <a:pt x="2010" y="624"/>
                  </a:lnTo>
                  <a:lnTo>
                    <a:pt x="2028" y="660"/>
                  </a:lnTo>
                  <a:lnTo>
                    <a:pt x="2052" y="678"/>
                  </a:lnTo>
                  <a:lnTo>
                    <a:pt x="2070" y="702"/>
                  </a:lnTo>
                  <a:lnTo>
                    <a:pt x="2094" y="684"/>
                  </a:lnTo>
                  <a:lnTo>
                    <a:pt x="2112" y="702"/>
                  </a:lnTo>
                  <a:lnTo>
                    <a:pt x="2136" y="702"/>
                  </a:lnTo>
                  <a:lnTo>
                    <a:pt x="2154" y="720"/>
                  </a:lnTo>
                  <a:lnTo>
                    <a:pt x="2178" y="750"/>
                  </a:lnTo>
                  <a:lnTo>
                    <a:pt x="2196" y="768"/>
                  </a:lnTo>
                  <a:lnTo>
                    <a:pt x="2220" y="720"/>
                  </a:lnTo>
                  <a:lnTo>
                    <a:pt x="2238" y="696"/>
                  </a:lnTo>
                  <a:lnTo>
                    <a:pt x="2262" y="738"/>
                  </a:lnTo>
                  <a:lnTo>
                    <a:pt x="2280" y="774"/>
                  </a:lnTo>
                  <a:lnTo>
                    <a:pt x="2304" y="810"/>
                  </a:lnTo>
                  <a:lnTo>
                    <a:pt x="2322" y="774"/>
                  </a:lnTo>
                  <a:lnTo>
                    <a:pt x="2346" y="822"/>
                  </a:lnTo>
                  <a:lnTo>
                    <a:pt x="2364" y="828"/>
                  </a:lnTo>
                  <a:lnTo>
                    <a:pt x="2388" y="828"/>
                  </a:lnTo>
                  <a:lnTo>
                    <a:pt x="2405" y="888"/>
                  </a:lnTo>
                  <a:lnTo>
                    <a:pt x="2429" y="924"/>
                  </a:lnTo>
                  <a:lnTo>
                    <a:pt x="2447" y="918"/>
                  </a:lnTo>
                  <a:lnTo>
                    <a:pt x="2471" y="954"/>
                  </a:lnTo>
                  <a:lnTo>
                    <a:pt x="2489" y="1002"/>
                  </a:lnTo>
                  <a:lnTo>
                    <a:pt x="2513" y="1092"/>
                  </a:lnTo>
                  <a:lnTo>
                    <a:pt x="2531" y="1110"/>
                  </a:lnTo>
                  <a:lnTo>
                    <a:pt x="2549" y="1200"/>
                  </a:lnTo>
                  <a:lnTo>
                    <a:pt x="2573" y="1302"/>
                  </a:lnTo>
                  <a:lnTo>
                    <a:pt x="2591" y="1368"/>
                  </a:lnTo>
                  <a:lnTo>
                    <a:pt x="2615" y="1470"/>
                  </a:lnTo>
                  <a:lnTo>
                    <a:pt x="2633" y="1596"/>
                  </a:lnTo>
                  <a:lnTo>
                    <a:pt x="2657" y="1650"/>
                  </a:lnTo>
                  <a:lnTo>
                    <a:pt x="2675" y="1746"/>
                  </a:lnTo>
                  <a:lnTo>
                    <a:pt x="2699" y="1866"/>
                  </a:lnTo>
                  <a:lnTo>
                    <a:pt x="2717" y="2052"/>
                  </a:lnTo>
                  <a:lnTo>
                    <a:pt x="2741" y="2220"/>
                  </a:lnTo>
                  <a:lnTo>
                    <a:pt x="2759" y="2406"/>
                  </a:lnTo>
                  <a:lnTo>
                    <a:pt x="2783" y="2496"/>
                  </a:lnTo>
                  <a:lnTo>
                    <a:pt x="2801" y="2592"/>
                  </a:lnTo>
                  <a:lnTo>
                    <a:pt x="2825" y="2688"/>
                  </a:lnTo>
                  <a:lnTo>
                    <a:pt x="2843" y="2670"/>
                  </a:lnTo>
                  <a:lnTo>
                    <a:pt x="2867" y="2628"/>
                  </a:lnTo>
                  <a:lnTo>
                    <a:pt x="2885" y="2580"/>
                  </a:lnTo>
                  <a:lnTo>
                    <a:pt x="2909" y="2406"/>
                  </a:lnTo>
                  <a:lnTo>
                    <a:pt x="2927" y="2346"/>
                  </a:lnTo>
                  <a:lnTo>
                    <a:pt x="2951" y="2280"/>
                  </a:lnTo>
                  <a:lnTo>
                    <a:pt x="2969" y="2034"/>
                  </a:lnTo>
                  <a:lnTo>
                    <a:pt x="2993" y="1902"/>
                  </a:lnTo>
                  <a:lnTo>
                    <a:pt x="3011" y="1692"/>
                  </a:lnTo>
                  <a:lnTo>
                    <a:pt x="3035" y="1596"/>
                  </a:lnTo>
                  <a:lnTo>
                    <a:pt x="3053" y="1452"/>
                  </a:lnTo>
                  <a:lnTo>
                    <a:pt x="3077" y="1248"/>
                  </a:lnTo>
                  <a:lnTo>
                    <a:pt x="3095" y="1068"/>
                  </a:lnTo>
                  <a:lnTo>
                    <a:pt x="3119" y="846"/>
                  </a:lnTo>
                  <a:lnTo>
                    <a:pt x="3137" y="792"/>
                  </a:lnTo>
                  <a:lnTo>
                    <a:pt x="3161" y="720"/>
                  </a:lnTo>
                  <a:lnTo>
                    <a:pt x="3179" y="570"/>
                  </a:lnTo>
                  <a:lnTo>
                    <a:pt x="3203" y="438"/>
                  </a:lnTo>
                  <a:lnTo>
                    <a:pt x="3221" y="402"/>
                  </a:lnTo>
                  <a:lnTo>
                    <a:pt x="3245" y="324"/>
                  </a:lnTo>
                  <a:lnTo>
                    <a:pt x="3263" y="282"/>
                  </a:lnTo>
                  <a:lnTo>
                    <a:pt x="3287" y="264"/>
                  </a:lnTo>
                  <a:lnTo>
                    <a:pt x="3305" y="210"/>
                  </a:lnTo>
                  <a:lnTo>
                    <a:pt x="3329" y="150"/>
                  </a:lnTo>
                  <a:lnTo>
                    <a:pt x="3347" y="108"/>
                  </a:lnTo>
                  <a:lnTo>
                    <a:pt x="3371" y="72"/>
                  </a:lnTo>
                  <a:lnTo>
                    <a:pt x="3389" y="60"/>
                  </a:lnTo>
                  <a:lnTo>
                    <a:pt x="3413" y="42"/>
                  </a:lnTo>
                  <a:lnTo>
                    <a:pt x="3431" y="0"/>
                  </a:lnTo>
                  <a:lnTo>
                    <a:pt x="3455" y="36"/>
                  </a:lnTo>
                  <a:lnTo>
                    <a:pt x="3473" y="54"/>
                  </a:lnTo>
                  <a:lnTo>
                    <a:pt x="3497" y="60"/>
                  </a:lnTo>
                  <a:lnTo>
                    <a:pt x="3515" y="60"/>
                  </a:lnTo>
                  <a:lnTo>
                    <a:pt x="3533" y="114"/>
                  </a:lnTo>
                  <a:lnTo>
                    <a:pt x="3557" y="120"/>
                  </a:lnTo>
                  <a:lnTo>
                    <a:pt x="3575" y="150"/>
                  </a:lnTo>
                  <a:lnTo>
                    <a:pt x="3599" y="204"/>
                  </a:lnTo>
                  <a:lnTo>
                    <a:pt x="3617" y="114"/>
                  </a:lnTo>
                  <a:lnTo>
                    <a:pt x="3641" y="132"/>
                  </a:lnTo>
                  <a:lnTo>
                    <a:pt x="3659" y="174"/>
                  </a:lnTo>
                  <a:lnTo>
                    <a:pt x="3683" y="150"/>
                  </a:lnTo>
                  <a:lnTo>
                    <a:pt x="3701" y="210"/>
                  </a:lnTo>
                  <a:lnTo>
                    <a:pt x="3725" y="210"/>
                  </a:lnTo>
                  <a:lnTo>
                    <a:pt x="3743" y="204"/>
                  </a:lnTo>
                  <a:lnTo>
                    <a:pt x="3767" y="228"/>
                  </a:lnTo>
                  <a:lnTo>
                    <a:pt x="3785" y="270"/>
                  </a:lnTo>
                  <a:lnTo>
                    <a:pt x="3809" y="306"/>
                  </a:lnTo>
                  <a:lnTo>
                    <a:pt x="3827" y="288"/>
                  </a:lnTo>
                  <a:lnTo>
                    <a:pt x="3851" y="300"/>
                  </a:lnTo>
                  <a:lnTo>
                    <a:pt x="3869" y="324"/>
                  </a:lnTo>
                  <a:lnTo>
                    <a:pt x="3893" y="300"/>
                  </a:lnTo>
                  <a:lnTo>
                    <a:pt x="3911" y="288"/>
                  </a:lnTo>
                  <a:lnTo>
                    <a:pt x="3935" y="306"/>
                  </a:lnTo>
                  <a:lnTo>
                    <a:pt x="3953" y="318"/>
                  </a:lnTo>
                  <a:lnTo>
                    <a:pt x="3977" y="318"/>
                  </a:lnTo>
                  <a:lnTo>
                    <a:pt x="3995" y="300"/>
                  </a:lnTo>
                  <a:lnTo>
                    <a:pt x="4019" y="300"/>
                  </a:lnTo>
                  <a:lnTo>
                    <a:pt x="4037" y="324"/>
                  </a:lnTo>
                  <a:lnTo>
                    <a:pt x="4061" y="372"/>
                  </a:lnTo>
                  <a:lnTo>
                    <a:pt x="4079" y="354"/>
                  </a:lnTo>
                  <a:lnTo>
                    <a:pt x="4103" y="342"/>
                  </a:lnTo>
                  <a:lnTo>
                    <a:pt x="4121" y="360"/>
                  </a:lnTo>
                  <a:lnTo>
                    <a:pt x="4145" y="378"/>
                  </a:lnTo>
                  <a:lnTo>
                    <a:pt x="4163" y="414"/>
                  </a:lnTo>
                  <a:lnTo>
                    <a:pt x="4187" y="402"/>
                  </a:lnTo>
                  <a:lnTo>
                    <a:pt x="4205" y="390"/>
                  </a:lnTo>
                  <a:lnTo>
                    <a:pt x="4229" y="492"/>
                  </a:lnTo>
                  <a:lnTo>
                    <a:pt x="4247" y="468"/>
                  </a:lnTo>
                  <a:lnTo>
                    <a:pt x="4271" y="528"/>
                  </a:lnTo>
                  <a:lnTo>
                    <a:pt x="4289" y="546"/>
                  </a:lnTo>
                  <a:lnTo>
                    <a:pt x="4313" y="546"/>
                  </a:lnTo>
                  <a:lnTo>
                    <a:pt x="4331" y="564"/>
                  </a:lnTo>
                  <a:lnTo>
                    <a:pt x="4355" y="600"/>
                  </a:lnTo>
                  <a:lnTo>
                    <a:pt x="4373" y="540"/>
                  </a:lnTo>
                  <a:lnTo>
                    <a:pt x="4397" y="540"/>
                  </a:lnTo>
                  <a:lnTo>
                    <a:pt x="4415" y="564"/>
                  </a:lnTo>
                  <a:lnTo>
                    <a:pt x="4439" y="582"/>
                  </a:lnTo>
                  <a:lnTo>
                    <a:pt x="4457" y="636"/>
                  </a:lnTo>
                  <a:lnTo>
                    <a:pt x="4481" y="696"/>
                  </a:lnTo>
                  <a:lnTo>
                    <a:pt x="4499" y="738"/>
                  </a:lnTo>
                  <a:lnTo>
                    <a:pt x="4523" y="738"/>
                  </a:lnTo>
                  <a:lnTo>
                    <a:pt x="4541" y="738"/>
                  </a:lnTo>
                  <a:lnTo>
                    <a:pt x="4559" y="750"/>
                  </a:lnTo>
                  <a:lnTo>
                    <a:pt x="4583" y="756"/>
                  </a:lnTo>
                  <a:lnTo>
                    <a:pt x="4601" y="756"/>
                  </a:lnTo>
                  <a:lnTo>
                    <a:pt x="4625" y="756"/>
                  </a:lnTo>
                  <a:lnTo>
                    <a:pt x="4643" y="822"/>
                  </a:lnTo>
                  <a:lnTo>
                    <a:pt x="4667" y="870"/>
                  </a:lnTo>
                  <a:lnTo>
                    <a:pt x="4685" y="888"/>
                  </a:lnTo>
                  <a:lnTo>
                    <a:pt x="4709" y="882"/>
                  </a:lnTo>
                  <a:lnTo>
                    <a:pt x="4727" y="870"/>
                  </a:lnTo>
                  <a:lnTo>
                    <a:pt x="4751" y="900"/>
                  </a:lnTo>
                  <a:lnTo>
                    <a:pt x="4769" y="888"/>
                  </a:lnTo>
                  <a:lnTo>
                    <a:pt x="4793" y="900"/>
                  </a:lnTo>
                  <a:lnTo>
                    <a:pt x="4811" y="888"/>
                  </a:lnTo>
                  <a:lnTo>
                    <a:pt x="4835" y="888"/>
                  </a:lnTo>
                  <a:lnTo>
                    <a:pt x="4853" y="900"/>
                  </a:lnTo>
                  <a:lnTo>
                    <a:pt x="4877" y="888"/>
                  </a:lnTo>
                  <a:lnTo>
                    <a:pt x="4895" y="954"/>
                  </a:lnTo>
                  <a:lnTo>
                    <a:pt x="4919" y="1002"/>
                  </a:lnTo>
                  <a:lnTo>
                    <a:pt x="4937" y="1014"/>
                  </a:lnTo>
                  <a:lnTo>
                    <a:pt x="4961" y="1038"/>
                  </a:lnTo>
                  <a:lnTo>
                    <a:pt x="4979" y="1050"/>
                  </a:lnTo>
                  <a:lnTo>
                    <a:pt x="5003" y="1068"/>
                  </a:lnTo>
                  <a:lnTo>
                    <a:pt x="5021" y="1056"/>
                  </a:lnTo>
                </a:path>
              </a:pathLst>
            </a:custGeom>
            <a:noFill/>
            <a:ln w="25400" cap="rnd" cmpd="sng">
              <a:solidFill>
                <a:srgbClr val="FF0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36949" name="Rectangle 85"/>
            <p:cNvSpPr>
              <a:spLocks noChangeArrowheads="1"/>
            </p:cNvSpPr>
            <p:nvPr/>
          </p:nvSpPr>
          <p:spPr bwMode="auto">
            <a:xfrm>
              <a:off x="2004912" y="5614988"/>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33000</a:t>
              </a:r>
            </a:p>
          </p:txBody>
        </p:sp>
        <p:sp>
          <p:nvSpPr>
            <p:cNvPr id="36950" name="Rectangle 86"/>
            <p:cNvSpPr>
              <a:spLocks noChangeArrowheads="1"/>
            </p:cNvSpPr>
            <p:nvPr/>
          </p:nvSpPr>
          <p:spPr bwMode="auto">
            <a:xfrm>
              <a:off x="2004912" y="5013325"/>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dirty="0">
                  <a:solidFill>
                    <a:srgbClr val="000000"/>
                  </a:solidFill>
                  <a:latin typeface="Arial" charset="0"/>
                </a:rPr>
                <a:t>33500</a:t>
              </a:r>
            </a:p>
          </p:txBody>
        </p:sp>
        <p:sp>
          <p:nvSpPr>
            <p:cNvPr id="36952" name="Rectangle 88"/>
            <p:cNvSpPr>
              <a:spLocks noChangeArrowheads="1"/>
            </p:cNvSpPr>
            <p:nvPr/>
          </p:nvSpPr>
          <p:spPr bwMode="auto">
            <a:xfrm>
              <a:off x="2004912" y="3800475"/>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34500</a:t>
              </a:r>
            </a:p>
          </p:txBody>
        </p:sp>
        <p:sp>
          <p:nvSpPr>
            <p:cNvPr id="36953" name="Rectangle 89"/>
            <p:cNvSpPr>
              <a:spLocks noChangeArrowheads="1"/>
            </p:cNvSpPr>
            <p:nvPr/>
          </p:nvSpPr>
          <p:spPr bwMode="auto">
            <a:xfrm>
              <a:off x="2004912" y="3187700"/>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35000</a:t>
              </a:r>
            </a:p>
          </p:txBody>
        </p:sp>
        <p:sp>
          <p:nvSpPr>
            <p:cNvPr id="36954" name="Rectangle 90"/>
            <p:cNvSpPr>
              <a:spLocks noChangeArrowheads="1"/>
            </p:cNvSpPr>
            <p:nvPr/>
          </p:nvSpPr>
          <p:spPr bwMode="auto">
            <a:xfrm>
              <a:off x="2004912" y="2586038"/>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35500</a:t>
              </a:r>
            </a:p>
          </p:txBody>
        </p:sp>
        <p:sp>
          <p:nvSpPr>
            <p:cNvPr id="36955" name="Rectangle 91"/>
            <p:cNvSpPr>
              <a:spLocks noChangeArrowheads="1"/>
            </p:cNvSpPr>
            <p:nvPr/>
          </p:nvSpPr>
          <p:spPr bwMode="auto">
            <a:xfrm>
              <a:off x="2004912" y="1974850"/>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36000</a:t>
              </a:r>
            </a:p>
          </p:txBody>
        </p:sp>
        <p:sp>
          <p:nvSpPr>
            <p:cNvPr id="36956" name="Rectangle 92"/>
            <p:cNvSpPr>
              <a:spLocks noChangeArrowheads="1"/>
            </p:cNvSpPr>
            <p:nvPr/>
          </p:nvSpPr>
          <p:spPr bwMode="auto">
            <a:xfrm>
              <a:off x="2004912" y="1371600"/>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36500</a:t>
              </a:r>
            </a:p>
          </p:txBody>
        </p:sp>
        <p:sp>
          <p:nvSpPr>
            <p:cNvPr id="36957" name="Rectangle 93"/>
            <p:cNvSpPr>
              <a:spLocks noChangeArrowheads="1"/>
            </p:cNvSpPr>
            <p:nvPr/>
          </p:nvSpPr>
          <p:spPr bwMode="auto">
            <a:xfrm rot="16200000">
              <a:off x="2282274"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09:00</a:t>
              </a:r>
            </a:p>
          </p:txBody>
        </p:sp>
        <p:sp>
          <p:nvSpPr>
            <p:cNvPr id="36958" name="Rectangle 94"/>
            <p:cNvSpPr>
              <a:spLocks noChangeArrowheads="1"/>
            </p:cNvSpPr>
            <p:nvPr/>
          </p:nvSpPr>
          <p:spPr bwMode="auto">
            <a:xfrm rot="16200000">
              <a:off x="2588662"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09:10</a:t>
              </a:r>
            </a:p>
          </p:txBody>
        </p:sp>
        <p:sp>
          <p:nvSpPr>
            <p:cNvPr id="36959" name="Rectangle 95"/>
            <p:cNvSpPr>
              <a:spLocks noChangeArrowheads="1"/>
            </p:cNvSpPr>
            <p:nvPr/>
          </p:nvSpPr>
          <p:spPr bwMode="auto">
            <a:xfrm rot="16200000">
              <a:off x="2893462"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09:20</a:t>
              </a:r>
            </a:p>
          </p:txBody>
        </p:sp>
        <p:sp>
          <p:nvSpPr>
            <p:cNvPr id="36960" name="Rectangle 96"/>
            <p:cNvSpPr>
              <a:spLocks noChangeArrowheads="1"/>
            </p:cNvSpPr>
            <p:nvPr/>
          </p:nvSpPr>
          <p:spPr bwMode="auto">
            <a:xfrm rot="16200000">
              <a:off x="3190324"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09:30</a:t>
              </a:r>
            </a:p>
          </p:txBody>
        </p:sp>
        <p:sp>
          <p:nvSpPr>
            <p:cNvPr id="36961" name="Rectangle 97"/>
            <p:cNvSpPr>
              <a:spLocks noChangeArrowheads="1"/>
            </p:cNvSpPr>
            <p:nvPr/>
          </p:nvSpPr>
          <p:spPr bwMode="auto">
            <a:xfrm rot="16200000">
              <a:off x="3495124"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09:40</a:t>
              </a:r>
            </a:p>
          </p:txBody>
        </p:sp>
        <p:sp>
          <p:nvSpPr>
            <p:cNvPr id="36962" name="Rectangle 98"/>
            <p:cNvSpPr>
              <a:spLocks noChangeArrowheads="1"/>
            </p:cNvSpPr>
            <p:nvPr/>
          </p:nvSpPr>
          <p:spPr bwMode="auto">
            <a:xfrm rot="16200000">
              <a:off x="3801512"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09:50</a:t>
              </a:r>
            </a:p>
          </p:txBody>
        </p:sp>
        <p:sp>
          <p:nvSpPr>
            <p:cNvPr id="36963" name="Rectangle 99"/>
            <p:cNvSpPr>
              <a:spLocks noChangeArrowheads="1"/>
            </p:cNvSpPr>
            <p:nvPr/>
          </p:nvSpPr>
          <p:spPr bwMode="auto">
            <a:xfrm rot="16200000">
              <a:off x="4107899"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10:00</a:t>
              </a:r>
            </a:p>
          </p:txBody>
        </p:sp>
        <p:sp>
          <p:nvSpPr>
            <p:cNvPr id="36964" name="Rectangle 100"/>
            <p:cNvSpPr>
              <a:spLocks noChangeArrowheads="1"/>
            </p:cNvSpPr>
            <p:nvPr/>
          </p:nvSpPr>
          <p:spPr bwMode="auto">
            <a:xfrm rot="16200000">
              <a:off x="4414287"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10:10</a:t>
              </a:r>
            </a:p>
          </p:txBody>
        </p:sp>
        <p:sp>
          <p:nvSpPr>
            <p:cNvPr id="36965" name="Rectangle 101"/>
            <p:cNvSpPr>
              <a:spLocks noChangeArrowheads="1"/>
            </p:cNvSpPr>
            <p:nvPr/>
          </p:nvSpPr>
          <p:spPr bwMode="auto">
            <a:xfrm rot="16200000">
              <a:off x="4719087"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10:20</a:t>
              </a:r>
            </a:p>
          </p:txBody>
        </p:sp>
        <p:sp>
          <p:nvSpPr>
            <p:cNvPr id="36966" name="Rectangle 102"/>
            <p:cNvSpPr>
              <a:spLocks noChangeArrowheads="1"/>
            </p:cNvSpPr>
            <p:nvPr/>
          </p:nvSpPr>
          <p:spPr bwMode="auto">
            <a:xfrm rot="16200000">
              <a:off x="5027062"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10:30</a:t>
              </a:r>
            </a:p>
          </p:txBody>
        </p:sp>
        <p:sp>
          <p:nvSpPr>
            <p:cNvPr id="36967" name="Rectangle 103"/>
            <p:cNvSpPr>
              <a:spLocks noChangeArrowheads="1"/>
            </p:cNvSpPr>
            <p:nvPr/>
          </p:nvSpPr>
          <p:spPr bwMode="auto">
            <a:xfrm rot="16200000">
              <a:off x="5358849" y="5725421"/>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10:40</a:t>
              </a:r>
            </a:p>
          </p:txBody>
        </p:sp>
        <p:sp>
          <p:nvSpPr>
            <p:cNvPr id="36968" name="Rectangle 104"/>
            <p:cNvSpPr>
              <a:spLocks noChangeArrowheads="1"/>
            </p:cNvSpPr>
            <p:nvPr/>
          </p:nvSpPr>
          <p:spPr bwMode="auto">
            <a:xfrm rot="16200000">
              <a:off x="5638249"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10:50</a:t>
              </a:r>
            </a:p>
          </p:txBody>
        </p:sp>
        <p:sp>
          <p:nvSpPr>
            <p:cNvPr id="36969" name="Rectangle 105"/>
            <p:cNvSpPr>
              <a:spLocks noChangeArrowheads="1"/>
            </p:cNvSpPr>
            <p:nvPr/>
          </p:nvSpPr>
          <p:spPr bwMode="auto">
            <a:xfrm rot="16200000">
              <a:off x="5947172" y="5822259"/>
              <a:ext cx="556418"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11:00</a:t>
              </a:r>
            </a:p>
          </p:txBody>
        </p:sp>
        <p:sp>
          <p:nvSpPr>
            <p:cNvPr id="36970" name="Rectangle 106"/>
            <p:cNvSpPr>
              <a:spLocks noChangeArrowheads="1"/>
            </p:cNvSpPr>
            <p:nvPr/>
          </p:nvSpPr>
          <p:spPr bwMode="auto">
            <a:xfrm rot="16200000">
              <a:off x="6245622" y="5822259"/>
              <a:ext cx="556418"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11:10</a:t>
              </a:r>
            </a:p>
          </p:txBody>
        </p:sp>
        <p:sp>
          <p:nvSpPr>
            <p:cNvPr id="36971" name="Rectangle 107"/>
            <p:cNvSpPr>
              <a:spLocks noChangeArrowheads="1"/>
            </p:cNvSpPr>
            <p:nvPr/>
          </p:nvSpPr>
          <p:spPr bwMode="auto">
            <a:xfrm rot="16200000">
              <a:off x="6550422" y="5822259"/>
              <a:ext cx="556418"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11:20</a:t>
              </a:r>
            </a:p>
          </p:txBody>
        </p:sp>
        <p:sp>
          <p:nvSpPr>
            <p:cNvPr id="36972" name="Rectangle 108"/>
            <p:cNvSpPr>
              <a:spLocks noChangeArrowheads="1"/>
            </p:cNvSpPr>
            <p:nvPr/>
          </p:nvSpPr>
          <p:spPr bwMode="auto">
            <a:xfrm rot="16200000">
              <a:off x="6856809" y="5822259"/>
              <a:ext cx="556418"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11:30</a:t>
              </a:r>
            </a:p>
          </p:txBody>
        </p:sp>
        <p:sp>
          <p:nvSpPr>
            <p:cNvPr id="36973" name="Rectangle 109"/>
            <p:cNvSpPr>
              <a:spLocks noChangeArrowheads="1"/>
            </p:cNvSpPr>
            <p:nvPr/>
          </p:nvSpPr>
          <p:spPr bwMode="auto">
            <a:xfrm rot="16200000">
              <a:off x="7163197" y="5822259"/>
              <a:ext cx="556418"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11:40</a:t>
              </a:r>
            </a:p>
          </p:txBody>
        </p:sp>
        <p:sp>
          <p:nvSpPr>
            <p:cNvPr id="36974" name="Rectangle 110"/>
            <p:cNvSpPr>
              <a:spLocks noChangeArrowheads="1"/>
            </p:cNvSpPr>
            <p:nvPr/>
          </p:nvSpPr>
          <p:spPr bwMode="auto">
            <a:xfrm rot="16200000">
              <a:off x="7467997" y="5820671"/>
              <a:ext cx="556418"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11:50</a:t>
              </a:r>
            </a:p>
          </p:txBody>
        </p:sp>
        <p:sp>
          <p:nvSpPr>
            <p:cNvPr id="36975" name="Rectangle 111"/>
            <p:cNvSpPr>
              <a:spLocks noChangeArrowheads="1"/>
            </p:cNvSpPr>
            <p:nvPr/>
          </p:nvSpPr>
          <p:spPr bwMode="auto">
            <a:xfrm rot="16200000">
              <a:off x="7770262"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12:00</a:t>
              </a:r>
            </a:p>
          </p:txBody>
        </p:sp>
        <p:sp>
          <p:nvSpPr>
            <p:cNvPr id="36976" name="Rectangle 112"/>
            <p:cNvSpPr>
              <a:spLocks noChangeArrowheads="1"/>
            </p:cNvSpPr>
            <p:nvPr/>
          </p:nvSpPr>
          <p:spPr bwMode="auto">
            <a:xfrm rot="16200000">
              <a:off x="8076649"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12:10</a:t>
              </a:r>
            </a:p>
          </p:txBody>
        </p:sp>
        <p:sp>
          <p:nvSpPr>
            <p:cNvPr id="36977" name="Rectangle 113"/>
            <p:cNvSpPr>
              <a:spLocks noChangeArrowheads="1"/>
            </p:cNvSpPr>
            <p:nvPr/>
          </p:nvSpPr>
          <p:spPr bwMode="auto">
            <a:xfrm rot="16200000">
              <a:off x="8383037"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12:20</a:t>
              </a:r>
            </a:p>
          </p:txBody>
        </p:sp>
        <p:sp>
          <p:nvSpPr>
            <p:cNvPr id="36978" name="Rectangle 114"/>
            <p:cNvSpPr>
              <a:spLocks noChangeArrowheads="1"/>
            </p:cNvSpPr>
            <p:nvPr/>
          </p:nvSpPr>
          <p:spPr bwMode="auto">
            <a:xfrm rot="16200000">
              <a:off x="8687837"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12:30</a:t>
              </a:r>
            </a:p>
          </p:txBody>
        </p:sp>
        <p:sp>
          <p:nvSpPr>
            <p:cNvPr id="36979" name="Rectangle 115"/>
            <p:cNvSpPr>
              <a:spLocks noChangeArrowheads="1"/>
            </p:cNvSpPr>
            <p:nvPr/>
          </p:nvSpPr>
          <p:spPr bwMode="auto">
            <a:xfrm rot="16200000">
              <a:off x="8984699" y="5820671"/>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12:40</a:t>
              </a:r>
            </a:p>
          </p:txBody>
        </p:sp>
        <p:sp>
          <p:nvSpPr>
            <p:cNvPr id="36980" name="Rectangle 116"/>
            <p:cNvSpPr>
              <a:spLocks noChangeArrowheads="1"/>
            </p:cNvSpPr>
            <p:nvPr/>
          </p:nvSpPr>
          <p:spPr bwMode="auto">
            <a:xfrm rot="16200000">
              <a:off x="9289499" y="5822259"/>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12:50</a:t>
              </a:r>
            </a:p>
          </p:txBody>
        </p:sp>
        <p:sp>
          <p:nvSpPr>
            <p:cNvPr id="36981" name="Rectangle 117"/>
            <p:cNvSpPr>
              <a:spLocks noChangeArrowheads="1"/>
            </p:cNvSpPr>
            <p:nvPr/>
          </p:nvSpPr>
          <p:spPr bwMode="auto">
            <a:xfrm rot="16200000">
              <a:off x="9597474" y="5820671"/>
              <a:ext cx="56784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13:00</a:t>
              </a:r>
            </a:p>
          </p:txBody>
        </p:sp>
        <p:sp>
          <p:nvSpPr>
            <p:cNvPr id="36982" name="Rectangle 118"/>
            <p:cNvSpPr>
              <a:spLocks noChangeArrowheads="1"/>
            </p:cNvSpPr>
            <p:nvPr/>
          </p:nvSpPr>
          <p:spPr bwMode="auto">
            <a:xfrm rot="16200000">
              <a:off x="1182894" y="3400707"/>
              <a:ext cx="1413850" cy="3359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600" b="1" dirty="0">
                  <a:solidFill>
                    <a:srgbClr val="000000"/>
                  </a:solidFill>
                  <a:latin typeface="Arial" charset="0"/>
                </a:rPr>
                <a:t>Demand MW</a:t>
              </a:r>
            </a:p>
          </p:txBody>
        </p:sp>
        <p:sp>
          <p:nvSpPr>
            <p:cNvPr id="36983" name="Rectangle 119"/>
            <p:cNvSpPr>
              <a:spLocks noChangeArrowheads="1"/>
            </p:cNvSpPr>
            <p:nvPr/>
          </p:nvSpPr>
          <p:spPr bwMode="auto">
            <a:xfrm>
              <a:off x="2728914" y="1589089"/>
              <a:ext cx="1614487" cy="327025"/>
            </a:xfrm>
            <a:prstGeom prst="rect">
              <a:avLst/>
            </a:prstGeom>
            <a:solidFill>
              <a:srgbClr val="FFFFFF"/>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84" name="Line 120"/>
            <p:cNvSpPr>
              <a:spLocks noChangeShapeType="1"/>
            </p:cNvSpPr>
            <p:nvPr/>
          </p:nvSpPr>
          <p:spPr bwMode="auto">
            <a:xfrm>
              <a:off x="3024189" y="1657350"/>
              <a:ext cx="212725" cy="0"/>
            </a:xfrm>
            <a:prstGeom prst="line">
              <a:avLst/>
            </a:prstGeom>
            <a:noFill/>
            <a:ln w="25400">
              <a:solidFill>
                <a:srgbClr val="4F81B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85" name="Rectangle 121"/>
            <p:cNvSpPr>
              <a:spLocks noChangeArrowheads="1"/>
            </p:cNvSpPr>
            <p:nvPr/>
          </p:nvSpPr>
          <p:spPr bwMode="auto">
            <a:xfrm>
              <a:off x="3186114" y="1552575"/>
              <a:ext cx="1106487" cy="2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000">
                  <a:solidFill>
                    <a:srgbClr val="000000"/>
                  </a:solidFill>
                  <a:latin typeface="Arial" charset="0"/>
                </a:rPr>
                <a:t>Tue  10/08/1999</a:t>
              </a:r>
            </a:p>
          </p:txBody>
        </p:sp>
        <p:sp>
          <p:nvSpPr>
            <p:cNvPr id="36986" name="Line 122"/>
            <p:cNvSpPr>
              <a:spLocks noChangeShapeType="1"/>
            </p:cNvSpPr>
            <p:nvPr/>
          </p:nvSpPr>
          <p:spPr bwMode="auto">
            <a:xfrm>
              <a:off x="3024189" y="1830388"/>
              <a:ext cx="212725" cy="0"/>
            </a:xfrm>
            <a:prstGeom prst="line">
              <a:avLst/>
            </a:prstGeom>
            <a:noFill/>
            <a:ln w="254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87" name="Rectangle 123"/>
            <p:cNvSpPr>
              <a:spLocks noChangeArrowheads="1"/>
            </p:cNvSpPr>
            <p:nvPr/>
          </p:nvSpPr>
          <p:spPr bwMode="auto">
            <a:xfrm>
              <a:off x="3186114" y="1717675"/>
              <a:ext cx="1112837" cy="2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000">
                  <a:solidFill>
                    <a:srgbClr val="000000"/>
                  </a:solidFill>
                  <a:latin typeface="Arial" charset="0"/>
                </a:rPr>
                <a:t>Wed 11/08/1999</a:t>
              </a:r>
            </a:p>
          </p:txBody>
        </p:sp>
        <p:sp>
          <p:nvSpPr>
            <p:cNvPr id="36988" name="Line 124"/>
            <p:cNvSpPr>
              <a:spLocks noChangeShapeType="1"/>
            </p:cNvSpPr>
            <p:nvPr/>
          </p:nvSpPr>
          <p:spPr bwMode="auto">
            <a:xfrm flipV="1">
              <a:off x="4454525" y="3213101"/>
              <a:ext cx="0" cy="55562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89" name="Freeform 125"/>
            <p:cNvSpPr>
              <a:spLocks/>
            </p:cNvSpPr>
            <p:nvPr/>
          </p:nvSpPr>
          <p:spPr bwMode="auto">
            <a:xfrm>
              <a:off x="4402138" y="3152776"/>
              <a:ext cx="106362" cy="100013"/>
            </a:xfrm>
            <a:custGeom>
              <a:avLst/>
              <a:gdLst>
                <a:gd name="T0" fmla="*/ 36 w 73"/>
                <a:gd name="T1" fmla="*/ 0 h 73"/>
                <a:gd name="T2" fmla="*/ 0 w 73"/>
                <a:gd name="T3" fmla="*/ 72 h 73"/>
                <a:gd name="T4" fmla="*/ 72 w 73"/>
                <a:gd name="T5" fmla="*/ 72 h 73"/>
                <a:gd name="T6" fmla="*/ 36 w 73"/>
                <a:gd name="T7" fmla="*/ 0 h 73"/>
              </a:gdLst>
              <a:ahLst/>
              <a:cxnLst>
                <a:cxn ang="0">
                  <a:pos x="T0" y="T1"/>
                </a:cxn>
                <a:cxn ang="0">
                  <a:pos x="T2" y="T3"/>
                </a:cxn>
                <a:cxn ang="0">
                  <a:pos x="T4" y="T5"/>
                </a:cxn>
                <a:cxn ang="0">
                  <a:pos x="T6" y="T7"/>
                </a:cxn>
              </a:cxnLst>
              <a:rect l="0" t="0" r="r" b="b"/>
              <a:pathLst>
                <a:path w="73" h="73">
                  <a:moveTo>
                    <a:pt x="36" y="0"/>
                  </a:moveTo>
                  <a:lnTo>
                    <a:pt x="0" y="72"/>
                  </a:lnTo>
                  <a:lnTo>
                    <a:pt x="72" y="72"/>
                  </a:lnTo>
                  <a:lnTo>
                    <a:pt x="36"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36990" name="Line 126"/>
            <p:cNvSpPr>
              <a:spLocks noChangeShapeType="1"/>
            </p:cNvSpPr>
            <p:nvPr/>
          </p:nvSpPr>
          <p:spPr bwMode="auto">
            <a:xfrm flipV="1">
              <a:off x="8745538" y="3203575"/>
              <a:ext cx="0" cy="54768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91" name="Freeform 127"/>
            <p:cNvSpPr>
              <a:spLocks/>
            </p:cNvSpPr>
            <p:nvPr/>
          </p:nvSpPr>
          <p:spPr bwMode="auto">
            <a:xfrm>
              <a:off x="8693151" y="3143250"/>
              <a:ext cx="106363" cy="101600"/>
            </a:xfrm>
            <a:custGeom>
              <a:avLst/>
              <a:gdLst>
                <a:gd name="T0" fmla="*/ 36 w 73"/>
                <a:gd name="T1" fmla="*/ 0 h 73"/>
                <a:gd name="T2" fmla="*/ 0 w 73"/>
                <a:gd name="T3" fmla="*/ 72 h 73"/>
                <a:gd name="T4" fmla="*/ 72 w 73"/>
                <a:gd name="T5" fmla="*/ 72 h 73"/>
                <a:gd name="T6" fmla="*/ 36 w 73"/>
                <a:gd name="T7" fmla="*/ 0 h 73"/>
              </a:gdLst>
              <a:ahLst/>
              <a:cxnLst>
                <a:cxn ang="0">
                  <a:pos x="T0" y="T1"/>
                </a:cxn>
                <a:cxn ang="0">
                  <a:pos x="T2" y="T3"/>
                </a:cxn>
                <a:cxn ang="0">
                  <a:pos x="T4" y="T5"/>
                </a:cxn>
                <a:cxn ang="0">
                  <a:pos x="T6" y="T7"/>
                </a:cxn>
              </a:cxnLst>
              <a:rect l="0" t="0" r="r" b="b"/>
              <a:pathLst>
                <a:path w="73" h="73">
                  <a:moveTo>
                    <a:pt x="36" y="0"/>
                  </a:moveTo>
                  <a:lnTo>
                    <a:pt x="0" y="72"/>
                  </a:lnTo>
                  <a:lnTo>
                    <a:pt x="72" y="72"/>
                  </a:lnTo>
                  <a:lnTo>
                    <a:pt x="36"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36992" name="Rectangle 128"/>
            <p:cNvSpPr>
              <a:spLocks noChangeArrowheads="1"/>
            </p:cNvSpPr>
            <p:nvPr/>
          </p:nvSpPr>
          <p:spPr bwMode="auto">
            <a:xfrm>
              <a:off x="4086226" y="3906838"/>
              <a:ext cx="1107677" cy="305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400">
                  <a:solidFill>
                    <a:srgbClr val="000000"/>
                  </a:solidFill>
                  <a:latin typeface="Arial" charset="0"/>
                </a:rPr>
                <a:t>Start of the </a:t>
              </a:r>
            </a:p>
          </p:txBody>
        </p:sp>
        <p:sp>
          <p:nvSpPr>
            <p:cNvPr id="36993" name="Rectangle 129"/>
            <p:cNvSpPr>
              <a:spLocks noChangeArrowheads="1"/>
            </p:cNvSpPr>
            <p:nvPr/>
          </p:nvSpPr>
          <p:spPr bwMode="auto">
            <a:xfrm>
              <a:off x="4086226" y="4046538"/>
              <a:ext cx="741603" cy="305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400">
                  <a:solidFill>
                    <a:srgbClr val="000000"/>
                  </a:solidFill>
                  <a:latin typeface="Arial" charset="0"/>
                </a:rPr>
                <a:t>eclipse</a:t>
              </a:r>
            </a:p>
          </p:txBody>
        </p:sp>
        <p:sp>
          <p:nvSpPr>
            <p:cNvPr id="36994" name="Rectangle 130"/>
            <p:cNvSpPr>
              <a:spLocks noChangeArrowheads="1"/>
            </p:cNvSpPr>
            <p:nvPr/>
          </p:nvSpPr>
          <p:spPr bwMode="auto">
            <a:xfrm>
              <a:off x="8482014" y="3922713"/>
              <a:ext cx="1048365" cy="305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400">
                  <a:solidFill>
                    <a:srgbClr val="000000"/>
                  </a:solidFill>
                  <a:latin typeface="Arial" charset="0"/>
                </a:rPr>
                <a:t>End of the </a:t>
              </a:r>
            </a:p>
          </p:txBody>
        </p:sp>
        <p:sp>
          <p:nvSpPr>
            <p:cNvPr id="36995" name="Rectangle 131"/>
            <p:cNvSpPr>
              <a:spLocks noChangeArrowheads="1"/>
            </p:cNvSpPr>
            <p:nvPr/>
          </p:nvSpPr>
          <p:spPr bwMode="auto">
            <a:xfrm>
              <a:off x="8482014" y="4062413"/>
              <a:ext cx="741603" cy="305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400">
                  <a:solidFill>
                    <a:srgbClr val="000000"/>
                  </a:solidFill>
                  <a:latin typeface="Arial" charset="0"/>
                </a:rPr>
                <a:t>eclipse</a:t>
              </a:r>
            </a:p>
          </p:txBody>
        </p:sp>
        <p:sp>
          <p:nvSpPr>
            <p:cNvPr id="36996" name="Line 132"/>
            <p:cNvSpPr>
              <a:spLocks noChangeShapeType="1"/>
            </p:cNvSpPr>
            <p:nvPr/>
          </p:nvSpPr>
          <p:spPr bwMode="auto">
            <a:xfrm>
              <a:off x="6840538" y="3413125"/>
              <a:ext cx="0" cy="91440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97" name="Freeform 133"/>
            <p:cNvSpPr>
              <a:spLocks/>
            </p:cNvSpPr>
            <p:nvPr/>
          </p:nvSpPr>
          <p:spPr bwMode="auto">
            <a:xfrm>
              <a:off x="6788151" y="4298950"/>
              <a:ext cx="106363" cy="101600"/>
            </a:xfrm>
            <a:custGeom>
              <a:avLst/>
              <a:gdLst>
                <a:gd name="T0" fmla="*/ 36 w 73"/>
                <a:gd name="T1" fmla="*/ 72 h 73"/>
                <a:gd name="T2" fmla="*/ 72 w 73"/>
                <a:gd name="T3" fmla="*/ 0 h 73"/>
                <a:gd name="T4" fmla="*/ 0 w 73"/>
                <a:gd name="T5" fmla="*/ 0 h 73"/>
                <a:gd name="T6" fmla="*/ 36 w 73"/>
                <a:gd name="T7" fmla="*/ 72 h 73"/>
              </a:gdLst>
              <a:ahLst/>
              <a:cxnLst>
                <a:cxn ang="0">
                  <a:pos x="T0" y="T1"/>
                </a:cxn>
                <a:cxn ang="0">
                  <a:pos x="T2" y="T3"/>
                </a:cxn>
                <a:cxn ang="0">
                  <a:pos x="T4" y="T5"/>
                </a:cxn>
                <a:cxn ang="0">
                  <a:pos x="T6" y="T7"/>
                </a:cxn>
              </a:cxnLst>
              <a:rect l="0" t="0" r="r" b="b"/>
              <a:pathLst>
                <a:path w="73" h="73">
                  <a:moveTo>
                    <a:pt x="36" y="72"/>
                  </a:moveTo>
                  <a:lnTo>
                    <a:pt x="72" y="0"/>
                  </a:lnTo>
                  <a:lnTo>
                    <a:pt x="0" y="0"/>
                  </a:lnTo>
                  <a:lnTo>
                    <a:pt x="36" y="72"/>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36998" name="Line 134"/>
            <p:cNvSpPr>
              <a:spLocks noChangeShapeType="1"/>
            </p:cNvSpPr>
            <p:nvPr/>
          </p:nvSpPr>
          <p:spPr bwMode="auto">
            <a:xfrm>
              <a:off x="9979025" y="1498600"/>
              <a:ext cx="0" cy="4198938"/>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999" name="Line 135"/>
            <p:cNvSpPr>
              <a:spLocks noChangeShapeType="1"/>
            </p:cNvSpPr>
            <p:nvPr/>
          </p:nvSpPr>
          <p:spPr bwMode="auto">
            <a:xfrm>
              <a:off x="5999164" y="2813050"/>
              <a:ext cx="204787"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000" name="Line 136"/>
            <p:cNvSpPr>
              <a:spLocks noChangeShapeType="1"/>
            </p:cNvSpPr>
            <p:nvPr/>
          </p:nvSpPr>
          <p:spPr bwMode="auto">
            <a:xfrm>
              <a:off x="6016626" y="5554663"/>
              <a:ext cx="18732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001" name="Line 137"/>
            <p:cNvSpPr>
              <a:spLocks noChangeShapeType="1"/>
            </p:cNvSpPr>
            <p:nvPr/>
          </p:nvSpPr>
          <p:spPr bwMode="auto">
            <a:xfrm>
              <a:off x="6115050" y="2819401"/>
              <a:ext cx="0" cy="27289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002" name="Rectangle 138"/>
            <p:cNvSpPr>
              <a:spLocks noChangeArrowheads="1"/>
            </p:cNvSpPr>
            <p:nvPr/>
          </p:nvSpPr>
          <p:spPr bwMode="auto">
            <a:xfrm>
              <a:off x="5205414" y="3332163"/>
              <a:ext cx="1226299"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b="1">
                  <a:solidFill>
                    <a:srgbClr val="000000"/>
                  </a:solidFill>
                  <a:latin typeface="Arial" charset="0"/>
                </a:rPr>
                <a:t>2200MW drop </a:t>
              </a:r>
            </a:p>
          </p:txBody>
        </p:sp>
        <p:sp>
          <p:nvSpPr>
            <p:cNvPr id="37003" name="Rectangle 139"/>
            <p:cNvSpPr>
              <a:spLocks noChangeArrowheads="1"/>
            </p:cNvSpPr>
            <p:nvPr/>
          </p:nvSpPr>
          <p:spPr bwMode="auto">
            <a:xfrm>
              <a:off x="5275263" y="3473450"/>
              <a:ext cx="95226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b="1">
                  <a:solidFill>
                    <a:srgbClr val="000000"/>
                  </a:solidFill>
                  <a:latin typeface="Arial" charset="0"/>
                </a:rPr>
                <a:t>in demand</a:t>
              </a:r>
            </a:p>
          </p:txBody>
        </p:sp>
        <p:sp>
          <p:nvSpPr>
            <p:cNvPr id="37004" name="Line 140"/>
            <p:cNvSpPr>
              <a:spLocks noChangeShapeType="1"/>
            </p:cNvSpPr>
            <p:nvPr/>
          </p:nvSpPr>
          <p:spPr bwMode="auto">
            <a:xfrm>
              <a:off x="7466014" y="5611813"/>
              <a:ext cx="198437"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006" name="Line 142"/>
            <p:cNvSpPr>
              <a:spLocks noChangeShapeType="1"/>
            </p:cNvSpPr>
            <p:nvPr/>
          </p:nvSpPr>
          <p:spPr bwMode="auto">
            <a:xfrm>
              <a:off x="7583488" y="1903414"/>
              <a:ext cx="0" cy="3703637"/>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007" name="Rectangle 143"/>
            <p:cNvSpPr>
              <a:spLocks noChangeArrowheads="1"/>
            </p:cNvSpPr>
            <p:nvPr/>
          </p:nvSpPr>
          <p:spPr bwMode="auto">
            <a:xfrm>
              <a:off x="7669214" y="2754313"/>
              <a:ext cx="839975"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b="1">
                  <a:solidFill>
                    <a:srgbClr val="000000"/>
                  </a:solidFill>
                  <a:latin typeface="Arial" charset="0"/>
                </a:rPr>
                <a:t>3000MW </a:t>
              </a:r>
            </a:p>
          </p:txBody>
        </p:sp>
        <p:sp>
          <p:nvSpPr>
            <p:cNvPr id="37008" name="Rectangle 144"/>
            <p:cNvSpPr>
              <a:spLocks noChangeArrowheads="1"/>
            </p:cNvSpPr>
            <p:nvPr/>
          </p:nvSpPr>
          <p:spPr bwMode="auto">
            <a:xfrm>
              <a:off x="7589839" y="2895600"/>
              <a:ext cx="1029129"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b="1">
                  <a:solidFill>
                    <a:srgbClr val="000000"/>
                  </a:solidFill>
                  <a:latin typeface="Arial" charset="0"/>
                </a:rPr>
                <a:t>increase in </a:t>
              </a:r>
            </a:p>
          </p:txBody>
        </p:sp>
        <p:sp>
          <p:nvSpPr>
            <p:cNvPr id="37009" name="Rectangle 145"/>
            <p:cNvSpPr>
              <a:spLocks noChangeArrowheads="1"/>
            </p:cNvSpPr>
            <p:nvPr/>
          </p:nvSpPr>
          <p:spPr bwMode="auto">
            <a:xfrm>
              <a:off x="7669214" y="3035300"/>
              <a:ext cx="772749"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b="1">
                  <a:solidFill>
                    <a:srgbClr val="000000"/>
                  </a:solidFill>
                  <a:latin typeface="Arial" charset="0"/>
                </a:rPr>
                <a:t>demand</a:t>
              </a:r>
            </a:p>
          </p:txBody>
        </p:sp>
        <p:sp>
          <p:nvSpPr>
            <p:cNvPr id="37010" name="Rectangle 146"/>
            <p:cNvSpPr>
              <a:spLocks noChangeArrowheads="1"/>
            </p:cNvSpPr>
            <p:nvPr/>
          </p:nvSpPr>
          <p:spPr bwMode="auto">
            <a:xfrm>
              <a:off x="6794500" y="5408613"/>
              <a:ext cx="1003356"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Min @11:15</a:t>
              </a:r>
            </a:p>
          </p:txBody>
        </p:sp>
        <p:sp>
          <p:nvSpPr>
            <p:cNvPr id="37012" name="Rectangle 148"/>
            <p:cNvSpPr>
              <a:spLocks noChangeArrowheads="1"/>
            </p:cNvSpPr>
            <p:nvPr/>
          </p:nvSpPr>
          <p:spPr bwMode="auto">
            <a:xfrm>
              <a:off x="7135814" y="1593850"/>
              <a:ext cx="1046111"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Max @11:44</a:t>
              </a:r>
            </a:p>
          </p:txBody>
        </p:sp>
        <p:sp>
          <p:nvSpPr>
            <p:cNvPr id="37013" name="Rectangle 149"/>
            <p:cNvSpPr>
              <a:spLocks noChangeArrowheads="1"/>
            </p:cNvSpPr>
            <p:nvPr/>
          </p:nvSpPr>
          <p:spPr bwMode="auto">
            <a:xfrm>
              <a:off x="6286501" y="2389188"/>
              <a:ext cx="862013" cy="641350"/>
            </a:xfrm>
            <a:prstGeom prst="rect">
              <a:avLst/>
            </a:prstGeom>
            <a:solidFill>
              <a:srgbClr val="FFFFFF"/>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pic>
          <p:nvPicPr>
            <p:cNvPr id="37014" name="Picture 15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975" y="2384425"/>
              <a:ext cx="869950" cy="649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7015" name="Rectangle 151"/>
            <p:cNvSpPr>
              <a:spLocks noChangeArrowheads="1"/>
            </p:cNvSpPr>
            <p:nvPr/>
          </p:nvSpPr>
          <p:spPr bwMode="auto">
            <a:xfrm>
              <a:off x="6286500" y="2389188"/>
              <a:ext cx="858838" cy="639762"/>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016" name="Rectangle 152"/>
            <p:cNvSpPr>
              <a:spLocks noChangeArrowheads="1"/>
            </p:cNvSpPr>
            <p:nvPr/>
          </p:nvSpPr>
          <p:spPr bwMode="auto">
            <a:xfrm>
              <a:off x="6567489" y="3121025"/>
              <a:ext cx="661691"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a:solidFill>
                    <a:srgbClr val="000000"/>
                  </a:solidFill>
                  <a:latin typeface="Arial" charset="0"/>
                </a:rPr>
                <a:t>Totality</a:t>
              </a:r>
            </a:p>
          </p:txBody>
        </p:sp>
        <p:sp>
          <p:nvSpPr>
            <p:cNvPr id="151" name="Rectangle 86"/>
            <p:cNvSpPr>
              <a:spLocks noChangeArrowheads="1"/>
            </p:cNvSpPr>
            <p:nvPr/>
          </p:nvSpPr>
          <p:spPr bwMode="auto">
            <a:xfrm>
              <a:off x="2025850" y="4373766"/>
              <a:ext cx="610670" cy="274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a:r>
                <a:rPr lang="en-GB" sz="1200" dirty="0">
                  <a:solidFill>
                    <a:srgbClr val="000000"/>
                  </a:solidFill>
                  <a:latin typeface="Arial" charset="0"/>
                </a:rPr>
                <a:t>34000</a:t>
              </a:r>
            </a:p>
          </p:txBody>
        </p:sp>
      </p:grpSp>
      <p:sp>
        <p:nvSpPr>
          <p:cNvPr id="5" name="TextBox 4">
            <a:extLst>
              <a:ext uri="{FF2B5EF4-FFF2-40B4-BE49-F238E27FC236}">
                <a16:creationId xmlns:a16="http://schemas.microsoft.com/office/drawing/2014/main" id="{922F6533-1DEA-FA76-94C4-C84C0FB3EBC4}"/>
              </a:ext>
            </a:extLst>
          </p:cNvPr>
          <p:cNvSpPr txBox="1"/>
          <p:nvPr/>
        </p:nvSpPr>
        <p:spPr>
          <a:xfrm>
            <a:off x="2713922" y="6581765"/>
            <a:ext cx="6097978" cy="338554"/>
          </a:xfrm>
          <a:prstGeom prst="rect">
            <a:avLst/>
          </a:prstGeom>
          <a:noFill/>
        </p:spPr>
        <p:txBody>
          <a:bodyPr wrap="square">
            <a:spAutoFit/>
          </a:bodyPr>
          <a:lstStyle/>
          <a:p>
            <a:r>
              <a:rPr lang="en-US" sz="1600" dirty="0">
                <a:solidFill>
                  <a:schemeClr val="bg1">
                    <a:lumMod val="75000"/>
                  </a:schemeClr>
                </a:solidFill>
                <a:cs typeface="Times New Roman" panose="02020603050405020304" pitchFamily="18" charset="0"/>
              </a:rPr>
              <a:t>Data: National Grid </a:t>
            </a:r>
            <a:endParaRPr lang="en-US" sz="1600" dirty="0">
              <a:solidFill>
                <a:schemeClr val="bg1">
                  <a:lumMod val="75000"/>
                </a:schemeClr>
              </a:solidFill>
            </a:endParaRPr>
          </a:p>
        </p:txBody>
      </p:sp>
    </p:spTree>
    <p:extLst>
      <p:ext uri="{BB962C8B-B14F-4D97-AF65-F5344CB8AC3E}">
        <p14:creationId xmlns:p14="http://schemas.microsoft.com/office/powerpoint/2010/main" val="996200246"/>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506F210-8A51-C311-A3EC-2C225FB05966}"/>
              </a:ext>
            </a:extLst>
          </p:cNvPr>
          <p:cNvSpPr>
            <a:spLocks noGrp="1"/>
          </p:cNvSpPr>
          <p:nvPr>
            <p:ph type="title"/>
          </p:nvPr>
        </p:nvSpPr>
        <p:spPr>
          <a:xfrm>
            <a:off x="838200" y="365125"/>
            <a:ext cx="10515600" cy="1009363"/>
          </a:xfrm>
        </p:spPr>
        <p:txBody>
          <a:bodyPr anchor="ctr">
            <a:normAutofit/>
          </a:bodyPr>
          <a:lstStyle/>
          <a:p>
            <a:r>
              <a:rPr lang="en-US" dirty="0"/>
              <a:t>Brazil vs. Chile June 24, 2010</a:t>
            </a:r>
          </a:p>
        </p:txBody>
      </p:sp>
      <p:pic>
        <p:nvPicPr>
          <p:cNvPr id="216066" name="Picture 2" descr="Football – the Ultimate Demand Side Management Program? – Energy Institute  Blog">
            <a:hlinkClick r:id="rId2"/>
            <a:extLst>
              <a:ext uri="{FF2B5EF4-FFF2-40B4-BE49-F238E27FC236}">
                <a16:creationId xmlns:a16="http://schemas.microsoft.com/office/drawing/2014/main" id="{3E420D55-8E5F-58F3-3134-627FA125CD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3" t="12729" r="4664" b="16215"/>
          <a:stretch/>
        </p:blipFill>
        <p:spPr bwMode="auto">
          <a:xfrm>
            <a:off x="838200" y="1620772"/>
            <a:ext cx="10515600" cy="4491087"/>
          </a:xfrm>
          <a:prstGeom prst="rect">
            <a:avLst/>
          </a:prstGeom>
          <a:noFill/>
        </p:spPr>
      </p:pic>
      <p:sp>
        <p:nvSpPr>
          <p:cNvPr id="2" name="Date Placeholder 1">
            <a:extLst>
              <a:ext uri="{FF2B5EF4-FFF2-40B4-BE49-F238E27FC236}">
                <a16:creationId xmlns:a16="http://schemas.microsoft.com/office/drawing/2014/main" id="{F160A646-5AB2-E3A1-D02E-DE04284AEC6D}"/>
              </a:ext>
            </a:extLst>
          </p:cNvPr>
          <p:cNvSpPr>
            <a:spLocks noGrp="1"/>
          </p:cNvSpPr>
          <p:nvPr>
            <p:ph type="dt" sz="half" idx="10"/>
          </p:nvPr>
        </p:nvSpPr>
        <p:spPr>
          <a:xfrm>
            <a:off x="-1" y="6553839"/>
            <a:ext cx="3146961" cy="365125"/>
          </a:xfrm>
        </p:spPr>
        <p:txBody>
          <a:bodyPr anchor="ctr">
            <a:normAutofit/>
          </a:bodyPr>
          <a:lstStyle/>
          <a:p>
            <a:pPr>
              <a:spcAft>
                <a:spcPts val="600"/>
              </a:spcAft>
            </a:pPr>
            <a:r>
              <a:rPr lang="en-US" altLang="x-none"/>
              <a:t>© 2023 Daniel Kirschen</a:t>
            </a:r>
          </a:p>
        </p:txBody>
      </p:sp>
      <p:sp>
        <p:nvSpPr>
          <p:cNvPr id="3" name="Slide Number Placeholder 2">
            <a:extLst>
              <a:ext uri="{FF2B5EF4-FFF2-40B4-BE49-F238E27FC236}">
                <a16:creationId xmlns:a16="http://schemas.microsoft.com/office/drawing/2014/main" id="{64FE1193-1262-0560-A4A5-376DCD3ACE30}"/>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7DCD085F-1D82-B141-B808-22E162A5A657}" type="slidenum">
              <a:rPr lang="en-US" altLang="x-none"/>
              <a:pPr>
                <a:spcAft>
                  <a:spcPts val="600"/>
                </a:spcAft>
              </a:pPr>
              <a:t>23</a:t>
            </a:fld>
            <a:endParaRPr lang="en-US" altLang="x-none"/>
          </a:p>
        </p:txBody>
      </p:sp>
    </p:spTree>
    <p:extLst>
      <p:ext uri="{BB962C8B-B14F-4D97-AF65-F5344CB8AC3E}">
        <p14:creationId xmlns:p14="http://schemas.microsoft.com/office/powerpoint/2010/main" val="2633017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Autofit/>
          </a:bodyPr>
          <a:lstStyle/>
          <a:p>
            <a:r>
              <a:rPr lang="en-GB" altLang="x-none" dirty="0"/>
              <a:t>Long term effects on the demand</a:t>
            </a:r>
          </a:p>
        </p:txBody>
      </p:sp>
      <p:sp>
        <p:nvSpPr>
          <p:cNvPr id="25603" name="Rectangle 3"/>
          <p:cNvSpPr>
            <a:spLocks noGrp="1" noChangeArrowheads="1"/>
          </p:cNvSpPr>
          <p:nvPr>
            <p:ph idx="1"/>
          </p:nvPr>
        </p:nvSpPr>
        <p:spPr/>
        <p:txBody>
          <a:bodyPr>
            <a:normAutofit lnSpcReduction="10000"/>
          </a:bodyPr>
          <a:lstStyle/>
          <a:p>
            <a:r>
              <a:rPr lang="en-GB" altLang="x-none" dirty="0"/>
              <a:t>Historically: </a:t>
            </a:r>
          </a:p>
          <a:p>
            <a:pPr lvl="1"/>
            <a:r>
              <a:rPr lang="en-GB" altLang="x-none" sz="2800" dirty="0"/>
              <a:t>Consumption of electrical energy closely linked to economic activity</a:t>
            </a:r>
          </a:p>
          <a:p>
            <a:pPr lvl="2"/>
            <a:r>
              <a:rPr lang="en-GB" altLang="x-none" dirty="0"/>
              <a:t>Increase in commercial and industrial demand</a:t>
            </a:r>
          </a:p>
          <a:p>
            <a:pPr lvl="2"/>
            <a:r>
              <a:rPr lang="en-GB" altLang="x-none" dirty="0"/>
              <a:t>Household income grows </a:t>
            </a:r>
            <a:r>
              <a:rPr lang="en-GB" altLang="x-none" dirty="0">
                <a:sym typeface="Wingdings" pitchFamily="2" charset="2"/>
              </a:rPr>
              <a:t> more appliances</a:t>
            </a:r>
          </a:p>
          <a:p>
            <a:r>
              <a:rPr lang="en-GB" altLang="x-none" dirty="0">
                <a:sym typeface="Wingdings" pitchFamily="2" charset="2"/>
              </a:rPr>
              <a:t>Since 2000, growth in electricity demand is slower than the growth in Gross Domestic Product (GDP)</a:t>
            </a:r>
          </a:p>
          <a:p>
            <a:pPr lvl="1"/>
            <a:r>
              <a:rPr lang="en-GB" altLang="x-none" dirty="0">
                <a:sym typeface="Wingdings" pitchFamily="2" charset="2"/>
              </a:rPr>
              <a:t>Technological advances</a:t>
            </a:r>
          </a:p>
          <a:p>
            <a:pPr lvl="2"/>
            <a:r>
              <a:rPr lang="en-GB" altLang="x-none" dirty="0">
                <a:sym typeface="Wingdings" pitchFamily="2" charset="2"/>
              </a:rPr>
              <a:t>Use of power electronics</a:t>
            </a:r>
          </a:p>
          <a:p>
            <a:pPr lvl="1"/>
            <a:r>
              <a:rPr lang="en-GB" altLang="x-none" dirty="0">
                <a:sym typeface="Wingdings" pitchFamily="2" charset="2"/>
              </a:rPr>
              <a:t>Energy efficiency standards</a:t>
            </a:r>
          </a:p>
          <a:p>
            <a:pPr lvl="2"/>
            <a:r>
              <a:rPr lang="en-GB" altLang="x-none" dirty="0">
                <a:sym typeface="Wingdings" pitchFamily="2" charset="2"/>
              </a:rPr>
              <a:t>Buildings, appliances</a:t>
            </a:r>
          </a:p>
          <a:p>
            <a:pPr lvl="1"/>
            <a:r>
              <a:rPr lang="en-GB" altLang="x-none" dirty="0">
                <a:sym typeface="Wingdings" pitchFamily="2" charset="2"/>
              </a:rPr>
              <a:t>Structural shift in the economy</a:t>
            </a:r>
          </a:p>
          <a:p>
            <a:pPr lvl="2"/>
            <a:r>
              <a:rPr lang="en-GB" altLang="x-none" dirty="0">
                <a:sym typeface="Wingdings" pitchFamily="2" charset="2"/>
              </a:rPr>
              <a:t>Less manufacturing, more services </a:t>
            </a:r>
            <a:endParaRPr lang="en-GB" altLang="x-none" dirty="0"/>
          </a:p>
        </p:txBody>
      </p:sp>
      <p:sp>
        <p:nvSpPr>
          <p:cNvPr id="2" name="Date Placeholder 1"/>
          <p:cNvSpPr>
            <a:spLocks noGrp="1"/>
          </p:cNvSpPr>
          <p:nvPr>
            <p:ph type="dt" sz="half" idx="10"/>
          </p:nvPr>
        </p:nvSpPr>
        <p:spPr/>
        <p:txBody>
          <a:bodyPr/>
          <a:lstStyle/>
          <a:p>
            <a:r>
              <a:rPr lang="en-US" altLang="x-none"/>
              <a:t>© 2023 Daniel Kirschen</a:t>
            </a:r>
          </a:p>
        </p:txBody>
      </p:sp>
      <p:sp>
        <p:nvSpPr>
          <p:cNvPr id="4" name="Slide Number Placeholder 5"/>
          <p:cNvSpPr>
            <a:spLocks noGrp="1"/>
          </p:cNvSpPr>
          <p:nvPr>
            <p:ph type="sldNum" sz="quarter" idx="12"/>
          </p:nvPr>
        </p:nvSpPr>
        <p:spPr/>
        <p:txBody>
          <a:bodyPr/>
          <a:lstStyle/>
          <a:p>
            <a:fld id="{68DF5666-9D6B-7D44-A956-7D50D86A8151}" type="slidenum">
              <a:rPr lang="en-US" altLang="x-none"/>
              <a:pPr/>
              <a:t>24</a:t>
            </a:fld>
            <a:endParaRPr lang="en-US" altLang="x-none" sz="14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0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ea typeface="Times New Roman" charset="0"/>
                <a:cs typeface="Times New Roman" charset="0"/>
              </a:rPr>
              <a:t>U.S. e</a:t>
            </a:r>
            <a:r>
              <a:rPr lang="en-US" sz="4400" i="0" baseline="0" dirty="0">
                <a:solidFill>
                  <a:sysClr val="windowText" lastClr="000000"/>
                </a:solidFill>
                <a:ea typeface="Times New Roman" charset="0"/>
                <a:cs typeface="Times New Roman" charset="0"/>
              </a:rPr>
              <a:t>lectricity use growth rate</a:t>
            </a:r>
            <a:endParaRPr lang="en-US" dirty="0"/>
          </a:p>
        </p:txBody>
      </p:sp>
      <p:sp>
        <p:nvSpPr>
          <p:cNvPr id="6" name="Date Placeholder 5">
            <a:extLst>
              <a:ext uri="{FF2B5EF4-FFF2-40B4-BE49-F238E27FC236}">
                <a16:creationId xmlns:a16="http://schemas.microsoft.com/office/drawing/2014/main" id="{2E5B0872-1AAE-F442-B5A4-65CB80FE039D}"/>
              </a:ext>
            </a:extLst>
          </p:cNvPr>
          <p:cNvSpPr>
            <a:spLocks noGrp="1"/>
          </p:cNvSpPr>
          <p:nvPr>
            <p:ph type="dt" sz="half" idx="10"/>
          </p:nvPr>
        </p:nvSpPr>
        <p:spPr>
          <a:xfrm>
            <a:off x="0" y="6596072"/>
            <a:ext cx="3325091" cy="365125"/>
          </a:xfrm>
        </p:spPr>
        <p:txBody>
          <a:bodyPr/>
          <a:lstStyle/>
          <a:p>
            <a:r>
              <a:rPr lang="en-US" altLang="x-none"/>
              <a:t>© 2023 Daniel Kirschen</a:t>
            </a:r>
            <a:endParaRPr lang="en-US" altLang="x-none" dirty="0"/>
          </a:p>
        </p:txBody>
      </p:sp>
      <p:sp>
        <p:nvSpPr>
          <p:cNvPr id="7" name="Slide Number Placeholder 6">
            <a:extLst>
              <a:ext uri="{FF2B5EF4-FFF2-40B4-BE49-F238E27FC236}">
                <a16:creationId xmlns:a16="http://schemas.microsoft.com/office/drawing/2014/main" id="{6623CA0A-B9FB-D145-9FBE-E1E5E70E2498}"/>
              </a:ext>
            </a:extLst>
          </p:cNvPr>
          <p:cNvSpPr>
            <a:spLocks noGrp="1"/>
          </p:cNvSpPr>
          <p:nvPr>
            <p:ph type="sldNum" sz="quarter" idx="12"/>
          </p:nvPr>
        </p:nvSpPr>
        <p:spPr/>
        <p:txBody>
          <a:bodyPr/>
          <a:lstStyle/>
          <a:p>
            <a:fld id="{0F44D807-095E-6941-91CE-3336B41C69F4}" type="slidenum">
              <a:rPr lang="en-US" altLang="x-none" smtClean="0"/>
              <a:pPr/>
              <a:t>25</a:t>
            </a:fld>
            <a:endParaRPr lang="en-US" altLang="x-none" sz="1400">
              <a:solidFill>
                <a:schemeClr val="tx1"/>
              </a:solidFill>
            </a:endParaRPr>
          </a:p>
        </p:txBody>
      </p:sp>
      <p:sp>
        <p:nvSpPr>
          <p:cNvPr id="5" name="TextBox 4">
            <a:extLst>
              <a:ext uri="{FF2B5EF4-FFF2-40B4-BE49-F238E27FC236}">
                <a16:creationId xmlns:a16="http://schemas.microsoft.com/office/drawing/2014/main" id="{81DBB155-5E89-5149-9E4A-9778373466F1}"/>
              </a:ext>
            </a:extLst>
          </p:cNvPr>
          <p:cNvSpPr txBox="1"/>
          <p:nvPr/>
        </p:nvSpPr>
        <p:spPr>
          <a:xfrm>
            <a:off x="3060530" y="6596072"/>
            <a:ext cx="5000664" cy="307777"/>
          </a:xfrm>
          <a:prstGeom prst="rect">
            <a:avLst/>
          </a:prstGeom>
          <a:noFill/>
        </p:spPr>
        <p:txBody>
          <a:bodyPr wrap="none" rtlCol="0">
            <a:spAutoFit/>
          </a:bodyPr>
          <a:lstStyle/>
          <a:p>
            <a:r>
              <a:rPr lang="en-US" sz="1400" dirty="0"/>
              <a:t>Source: Energy Information Agency – Annual Energy Outlook 2020</a:t>
            </a:r>
          </a:p>
        </p:txBody>
      </p:sp>
      <p:grpSp>
        <p:nvGrpSpPr>
          <p:cNvPr id="11" name="Group 10">
            <a:extLst>
              <a:ext uri="{FF2B5EF4-FFF2-40B4-BE49-F238E27FC236}">
                <a16:creationId xmlns:a16="http://schemas.microsoft.com/office/drawing/2014/main" id="{8D284CE5-AD0E-0735-CD0C-57274DC21B33}"/>
              </a:ext>
            </a:extLst>
          </p:cNvPr>
          <p:cNvGrpSpPr/>
          <p:nvPr/>
        </p:nvGrpSpPr>
        <p:grpSpPr>
          <a:xfrm>
            <a:off x="428195" y="1319049"/>
            <a:ext cx="7990421" cy="5173320"/>
            <a:chOff x="3456403" y="1319555"/>
            <a:chExt cx="7990421" cy="5173320"/>
          </a:xfrm>
        </p:grpSpPr>
        <p:graphicFrame>
          <p:nvGraphicFramePr>
            <p:cNvPr id="8" name="SL44SH0">
              <a:extLst>
                <a:ext uri="{FF2B5EF4-FFF2-40B4-BE49-F238E27FC236}">
                  <a16:creationId xmlns:a16="http://schemas.microsoft.com/office/drawing/2014/main" id="{EBD1A385-F941-E2E4-9341-E08D8351E218}"/>
                </a:ext>
              </a:extLst>
            </p:cNvPr>
            <p:cNvGraphicFramePr>
              <a:graphicFrameLocks/>
            </p:cNvGraphicFramePr>
            <p:nvPr>
              <p:extLst>
                <p:ext uri="{D42A27DB-BD31-4B8C-83A1-F6EECF244321}">
                  <p14:modId xmlns:p14="http://schemas.microsoft.com/office/powerpoint/2010/main" val="1925624110"/>
                </p:ext>
              </p:extLst>
            </p:nvPr>
          </p:nvGraphicFramePr>
          <p:xfrm>
            <a:off x="3947419" y="1319555"/>
            <a:ext cx="7499405" cy="517332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7C3BE342-E3AC-68DB-D2FB-88EF9D76DFEC}"/>
                </a:ext>
              </a:extLst>
            </p:cNvPr>
            <p:cNvSpPr txBox="1"/>
            <p:nvPr/>
          </p:nvSpPr>
          <p:spPr>
            <a:xfrm rot="16200000">
              <a:off x="2624244" y="3800613"/>
              <a:ext cx="2033649" cy="369332"/>
            </a:xfrm>
            <a:prstGeom prst="rect">
              <a:avLst/>
            </a:prstGeom>
            <a:noFill/>
          </p:spPr>
          <p:txBody>
            <a:bodyPr wrap="square">
              <a:spAutoFit/>
            </a:bodyPr>
            <a:lstStyle/>
            <a:p>
              <a:pPr eaLnBrk="0" hangingPunct="0"/>
              <a:r>
                <a:rPr lang="en-US" dirty="0">
                  <a:ea typeface="Times New Roman" charset="0"/>
                  <a:cs typeface="Times New Roman" charset="0"/>
                </a:rPr>
                <a:t>p</a:t>
              </a:r>
              <a:r>
                <a:rPr lang="en-US" i="0" baseline="0" dirty="0">
                  <a:solidFill>
                    <a:sysClr val="windowText" lastClr="000000"/>
                  </a:solidFill>
                  <a:latin typeface="+mn-lt"/>
                  <a:ea typeface="Times New Roman" charset="0"/>
                  <a:cs typeface="Times New Roman" charset="0"/>
                </a:rPr>
                <a:t>ercentage growth </a:t>
              </a:r>
              <a:endParaRPr lang="en-US" i="0" dirty="0">
                <a:solidFill>
                  <a:sysClr val="windowText" lastClr="000000"/>
                </a:solidFill>
                <a:latin typeface="+mn-lt"/>
                <a:ea typeface="Times New Roman" charset="0"/>
                <a:cs typeface="Times New Roman" charset="0"/>
              </a:endParaRPr>
            </a:p>
          </p:txBody>
        </p:sp>
      </p:grpSp>
      <p:sp>
        <p:nvSpPr>
          <p:cNvPr id="10" name="TextBox 1">
            <a:extLst>
              <a:ext uri="{FF2B5EF4-FFF2-40B4-BE49-F238E27FC236}">
                <a16:creationId xmlns:a16="http://schemas.microsoft.com/office/drawing/2014/main" id="{308343AE-5284-17CA-DBA7-E77AD730C319}"/>
              </a:ext>
            </a:extLst>
          </p:cNvPr>
          <p:cNvSpPr txBox="1"/>
          <p:nvPr/>
        </p:nvSpPr>
        <p:spPr bwMode="auto">
          <a:xfrm>
            <a:off x="8499627" y="3678340"/>
            <a:ext cx="2577542" cy="1220283"/>
          </a:xfrm>
          <a:prstGeom prst="rect">
            <a:avLst/>
          </a:prstGeom>
          <a:noFill/>
          <a:ln w="9525">
            <a:noFill/>
            <a:miter lim="800000"/>
            <a:headEnd/>
            <a:tailEnd/>
          </a:ln>
        </p:spPr>
        <p:txBody>
          <a:bodyPr wrap="none" lIns="27432" tIns="27432" rIns="27432" bIns="27432"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600" b="1" baseline="0" dirty="0">
                <a:solidFill>
                  <a:sysClr val="windowText" lastClr="000000"/>
                </a:solidFill>
                <a:ea typeface="Times New Roman" charset="0"/>
                <a:cs typeface="Times New Roman" charset="0"/>
              </a:rPr>
              <a:t>T</a:t>
            </a:r>
            <a:r>
              <a:rPr lang="en-US" sz="1600" b="1" baseline="0" dirty="0">
                <a:ea typeface="Times New Roman" charset="0"/>
                <a:cs typeface="Times New Roman" charset="0"/>
              </a:rPr>
              <a:t>hree-year rolling average</a:t>
            </a:r>
          </a:p>
          <a:p>
            <a:pPr eaLnBrk="0" hangingPunct="0"/>
            <a:r>
              <a:rPr lang="en-US" sz="1600" b="1" i="0" dirty="0">
                <a:solidFill>
                  <a:sysClr val="windowText" lastClr="000000"/>
                </a:solidFill>
                <a:latin typeface="+mn-lt"/>
                <a:ea typeface="Times New Roman" charset="0"/>
                <a:cs typeface="Times New Roman" charset="0"/>
              </a:rPr>
              <a:t>AEO2022 economic growth cases</a:t>
            </a:r>
          </a:p>
          <a:p>
            <a:pPr marL="0" marR="0" lvl="0" indent="0" defTabSz="914400" eaLnBrk="0" fontAlgn="auto" latinLnBrk="0" hangingPunct="0">
              <a:lnSpc>
                <a:spcPct val="100000"/>
              </a:lnSpc>
              <a:spcBef>
                <a:spcPts val="0"/>
              </a:spcBef>
              <a:spcAft>
                <a:spcPts val="0"/>
              </a:spcAft>
              <a:buClrTx/>
              <a:buSzTx/>
              <a:buFontTx/>
              <a:buNone/>
              <a:tabLst/>
              <a:defRPr/>
            </a:pPr>
            <a:r>
              <a:rPr lang="en-US" sz="1600" b="1" i="0" dirty="0">
                <a:solidFill>
                  <a:schemeClr val="accent1">
                    <a:lumMod val="75000"/>
                  </a:schemeClr>
                </a:solidFill>
                <a:latin typeface="+mn-lt"/>
                <a:ea typeface="Times New Roman" charset="0"/>
                <a:cs typeface="Times New Roman" charset="0"/>
              </a:rPr>
              <a:t>High Economic Growth</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mn-lt"/>
                <a:ea typeface="Times New Roman" charset="0"/>
                <a:cs typeface="Times New Roman" charset="0"/>
              </a:rPr>
              <a:t>Reference</a:t>
            </a:r>
            <a:endParaRPr lang="en-US" sz="1600" b="1" i="0" dirty="0">
              <a:solidFill>
                <a:schemeClr val="tx1"/>
              </a:solidFill>
              <a:latin typeface="+mn-lt"/>
              <a:ea typeface="Times New Roman" charset="0"/>
              <a:cs typeface="Times New Roman"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1">
                    <a:lumMod val="40000"/>
                    <a:lumOff val="60000"/>
                  </a:schemeClr>
                </a:solidFill>
                <a:effectLst/>
                <a:uLnTx/>
                <a:uFillTx/>
                <a:latin typeface="+mn-lt"/>
                <a:ea typeface="Times New Roman" charset="0"/>
                <a:cs typeface="Times New Roman" charset="0"/>
              </a:rPr>
              <a:t>Low Economic Growth</a:t>
            </a:r>
          </a:p>
          <a:p>
            <a:pPr eaLnBrk="0" hangingPunct="0"/>
            <a:endParaRPr lang="en-US" sz="1600" b="1" i="0" baseline="0" dirty="0">
              <a:solidFill>
                <a:sysClr val="windowText" lastClr="000000"/>
              </a:solidFill>
              <a:latin typeface="+mn-lt"/>
              <a:ea typeface="Times New Roman" charset="0"/>
              <a:cs typeface="Times New Roman" charset="0"/>
            </a:endParaRPr>
          </a:p>
        </p:txBody>
      </p:sp>
    </p:spTree>
    <p:extLst>
      <p:ext uri="{BB962C8B-B14F-4D97-AF65-F5344CB8AC3E}">
        <p14:creationId xmlns:p14="http://schemas.microsoft.com/office/powerpoint/2010/main" val="114225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24B-434E-4F40-A938-05DFB82ABB39}"/>
              </a:ext>
            </a:extLst>
          </p:cNvPr>
          <p:cNvSpPr>
            <a:spLocks noGrp="1"/>
          </p:cNvSpPr>
          <p:nvPr>
            <p:ph type="title"/>
          </p:nvPr>
        </p:nvSpPr>
        <p:spPr/>
        <p:txBody>
          <a:bodyPr>
            <a:noAutofit/>
          </a:bodyPr>
          <a:lstStyle/>
          <a:p>
            <a:r>
              <a:rPr lang="en-US" dirty="0"/>
              <a:t>Electricity demand &amp; economic activity</a:t>
            </a:r>
          </a:p>
        </p:txBody>
      </p:sp>
      <p:pic>
        <p:nvPicPr>
          <p:cNvPr id="7" name="Content Placeholder 6" descr="A close up of a map&#10;&#10;Description automatically generated">
            <a:extLst>
              <a:ext uri="{FF2B5EF4-FFF2-40B4-BE49-F238E27FC236}">
                <a16:creationId xmlns:a16="http://schemas.microsoft.com/office/drawing/2014/main" id="{2EA4BE10-4078-7F44-A85E-55703D129B79}"/>
              </a:ext>
            </a:extLst>
          </p:cNvPr>
          <p:cNvPicPr>
            <a:picLocks noGrp="1" noChangeAspect="1"/>
          </p:cNvPicPr>
          <p:nvPr>
            <p:ph idx="1"/>
          </p:nvPr>
        </p:nvPicPr>
        <p:blipFill>
          <a:blip r:embed="rId2"/>
          <a:stretch>
            <a:fillRect/>
          </a:stretch>
        </p:blipFill>
        <p:spPr>
          <a:xfrm>
            <a:off x="576849" y="1462569"/>
            <a:ext cx="10360325" cy="4858635"/>
          </a:xfrm>
        </p:spPr>
      </p:pic>
      <p:sp>
        <p:nvSpPr>
          <p:cNvPr id="4" name="Date Placeholder 3">
            <a:extLst>
              <a:ext uri="{FF2B5EF4-FFF2-40B4-BE49-F238E27FC236}">
                <a16:creationId xmlns:a16="http://schemas.microsoft.com/office/drawing/2014/main" id="{048635B4-372E-7F40-BD2F-90C3F189CF46}"/>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42426BDD-2D7F-C64E-B8FE-D208DFC91920}"/>
              </a:ext>
            </a:extLst>
          </p:cNvPr>
          <p:cNvSpPr>
            <a:spLocks noGrp="1"/>
          </p:cNvSpPr>
          <p:nvPr>
            <p:ph type="sldNum" sz="quarter" idx="12"/>
          </p:nvPr>
        </p:nvSpPr>
        <p:spPr/>
        <p:txBody>
          <a:bodyPr/>
          <a:lstStyle/>
          <a:p>
            <a:fld id="{0F44D807-095E-6941-91CE-3336B41C69F4}" type="slidenum">
              <a:rPr lang="en-US" altLang="x-none" smtClean="0"/>
              <a:pPr/>
              <a:t>26</a:t>
            </a:fld>
            <a:endParaRPr lang="en-US" altLang="x-none" sz="1400">
              <a:solidFill>
                <a:schemeClr val="tx1"/>
              </a:solidFill>
            </a:endParaRPr>
          </a:p>
        </p:txBody>
      </p:sp>
      <p:sp>
        <p:nvSpPr>
          <p:cNvPr id="8" name="TextBox 7">
            <a:extLst>
              <a:ext uri="{FF2B5EF4-FFF2-40B4-BE49-F238E27FC236}">
                <a16:creationId xmlns:a16="http://schemas.microsoft.com/office/drawing/2014/main" id="{30F344E6-A3F3-604F-BF83-AA1F9F9A310A}"/>
              </a:ext>
            </a:extLst>
          </p:cNvPr>
          <p:cNvSpPr txBox="1"/>
          <p:nvPr/>
        </p:nvSpPr>
        <p:spPr>
          <a:xfrm>
            <a:off x="8486956" y="6550224"/>
            <a:ext cx="1445204" cy="307777"/>
          </a:xfrm>
          <a:prstGeom prst="rect">
            <a:avLst/>
          </a:prstGeom>
          <a:noFill/>
        </p:spPr>
        <p:txBody>
          <a:bodyPr wrap="none" rtlCol="0">
            <a:spAutoFit/>
          </a:bodyPr>
          <a:lstStyle/>
          <a:p>
            <a:r>
              <a:rPr lang="en-US" sz="1400" dirty="0"/>
              <a:t>Source: NY Times</a:t>
            </a:r>
          </a:p>
        </p:txBody>
      </p:sp>
    </p:spTree>
    <p:extLst>
      <p:ext uri="{BB962C8B-B14F-4D97-AF65-F5344CB8AC3E}">
        <p14:creationId xmlns:p14="http://schemas.microsoft.com/office/powerpoint/2010/main" val="2710557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9FCF-68E3-76EB-99BF-7D20CC22B8F8}"/>
              </a:ext>
            </a:extLst>
          </p:cNvPr>
          <p:cNvSpPr>
            <a:spLocks noGrp="1"/>
          </p:cNvSpPr>
          <p:nvPr>
            <p:ph type="title"/>
          </p:nvPr>
        </p:nvSpPr>
        <p:spPr/>
        <p:txBody>
          <a:bodyPr/>
          <a:lstStyle/>
          <a:p>
            <a:r>
              <a:rPr lang="en-US" dirty="0"/>
              <a:t>Long term forecasts</a:t>
            </a:r>
          </a:p>
        </p:txBody>
      </p:sp>
      <p:sp>
        <p:nvSpPr>
          <p:cNvPr id="3" name="Content Placeholder 2">
            <a:extLst>
              <a:ext uri="{FF2B5EF4-FFF2-40B4-BE49-F238E27FC236}">
                <a16:creationId xmlns:a16="http://schemas.microsoft.com/office/drawing/2014/main" id="{0D7E45E8-1B9A-E247-BF41-189B87B9D3A5}"/>
              </a:ext>
            </a:extLst>
          </p:cNvPr>
          <p:cNvSpPr>
            <a:spLocks noGrp="1"/>
          </p:cNvSpPr>
          <p:nvPr>
            <p:ph idx="1"/>
          </p:nvPr>
        </p:nvSpPr>
        <p:spPr/>
        <p:txBody>
          <a:bodyPr/>
          <a:lstStyle/>
          <a:p>
            <a:r>
              <a:rPr lang="en-US" dirty="0"/>
              <a:t>Notoriously inaccurate</a:t>
            </a:r>
          </a:p>
          <a:p>
            <a:r>
              <a:rPr lang="en-US" dirty="0"/>
              <a:t>Often completely wrong</a:t>
            </a:r>
          </a:p>
          <a:p>
            <a:r>
              <a:rPr lang="en-US" dirty="0"/>
              <a:t>What factors make it even harder now?</a:t>
            </a:r>
          </a:p>
          <a:p>
            <a:pPr lvl="1"/>
            <a:r>
              <a:rPr lang="en-US" dirty="0"/>
              <a:t>Decarbonization of the economy</a:t>
            </a:r>
          </a:p>
          <a:p>
            <a:pPr lvl="2"/>
            <a:r>
              <a:rPr lang="en-US" dirty="0"/>
              <a:t>At what rate will transportation, heating be electrified?</a:t>
            </a:r>
          </a:p>
          <a:p>
            <a:pPr lvl="1"/>
            <a:r>
              <a:rPr lang="en-US" dirty="0"/>
              <a:t>Effect of climate change</a:t>
            </a:r>
          </a:p>
          <a:p>
            <a:pPr lvl="2"/>
            <a:r>
              <a:rPr lang="en-US" dirty="0"/>
              <a:t>Increased use of air conditioning</a:t>
            </a:r>
          </a:p>
          <a:p>
            <a:pPr lvl="1"/>
            <a:r>
              <a:rPr lang="en-US" dirty="0"/>
              <a:t>Increase in “behind the meter” generation</a:t>
            </a:r>
          </a:p>
          <a:p>
            <a:pPr lvl="2"/>
            <a:r>
              <a:rPr lang="en-US" dirty="0"/>
              <a:t>PV panels on residential rooftops</a:t>
            </a:r>
          </a:p>
          <a:p>
            <a:pPr lvl="1"/>
            <a:endParaRPr lang="en-US" dirty="0"/>
          </a:p>
        </p:txBody>
      </p:sp>
      <p:sp>
        <p:nvSpPr>
          <p:cNvPr id="4" name="Date Placeholder 3">
            <a:extLst>
              <a:ext uri="{FF2B5EF4-FFF2-40B4-BE49-F238E27FC236}">
                <a16:creationId xmlns:a16="http://schemas.microsoft.com/office/drawing/2014/main" id="{6BEEBD92-ADCA-001F-4338-C3A21D52273B}"/>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2C965352-2327-1672-2BBD-56BFC84073F7}"/>
              </a:ext>
            </a:extLst>
          </p:cNvPr>
          <p:cNvSpPr>
            <a:spLocks noGrp="1"/>
          </p:cNvSpPr>
          <p:nvPr>
            <p:ph type="sldNum" sz="quarter" idx="12"/>
          </p:nvPr>
        </p:nvSpPr>
        <p:spPr/>
        <p:txBody>
          <a:bodyPr/>
          <a:lstStyle/>
          <a:p>
            <a:fld id="{0F44D807-095E-6941-91CE-3336B41C69F4}" type="slidenum">
              <a:rPr lang="en-US" altLang="x-none" smtClean="0"/>
              <a:pPr/>
              <a:t>27</a:t>
            </a:fld>
            <a:endParaRPr lang="en-US" altLang="x-none" sz="1400">
              <a:solidFill>
                <a:schemeClr val="tx1"/>
              </a:solidFill>
            </a:endParaRPr>
          </a:p>
        </p:txBody>
      </p:sp>
    </p:spTree>
    <p:extLst>
      <p:ext uri="{BB962C8B-B14F-4D97-AF65-F5344CB8AC3E}">
        <p14:creationId xmlns:p14="http://schemas.microsoft.com/office/powerpoint/2010/main" val="18028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electricity use by end-use sector</a:t>
            </a:r>
          </a:p>
        </p:txBody>
      </p:sp>
      <p:sp>
        <p:nvSpPr>
          <p:cNvPr id="5" name="TextBox 4">
            <a:extLst>
              <a:ext uri="{FF2B5EF4-FFF2-40B4-BE49-F238E27FC236}">
                <a16:creationId xmlns:a16="http://schemas.microsoft.com/office/drawing/2014/main" id="{81DBB155-5E89-5149-9E4A-9778373466F1}"/>
              </a:ext>
            </a:extLst>
          </p:cNvPr>
          <p:cNvSpPr txBox="1"/>
          <p:nvPr/>
        </p:nvSpPr>
        <p:spPr>
          <a:xfrm>
            <a:off x="2834899" y="6550223"/>
            <a:ext cx="7051930" cy="307777"/>
          </a:xfrm>
          <a:prstGeom prst="rect">
            <a:avLst/>
          </a:prstGeom>
          <a:noFill/>
        </p:spPr>
        <p:txBody>
          <a:bodyPr wrap="none" rtlCol="0">
            <a:spAutoFit/>
          </a:bodyPr>
          <a:lstStyle/>
          <a:p>
            <a:r>
              <a:rPr lang="en-US" sz="1400" dirty="0"/>
              <a:t>Source: Energy Information Agency – Annual Energy Outlook 2020 - </a:t>
            </a:r>
            <a:r>
              <a:rPr lang="en-US" sz="1400" dirty="0">
                <a:ea typeface="Times New Roman" charset="0"/>
                <a:cs typeface="Times New Roman" charset="0"/>
              </a:rPr>
              <a:t>AEO2022</a:t>
            </a:r>
            <a:r>
              <a:rPr lang="en-US" sz="1400" i="0" baseline="0" dirty="0">
                <a:solidFill>
                  <a:sysClr val="windowText" lastClr="000000"/>
                </a:solidFill>
                <a:ea typeface="Times New Roman" charset="0"/>
                <a:cs typeface="Times New Roman" charset="0"/>
              </a:rPr>
              <a:t> Reference case</a:t>
            </a:r>
            <a:endParaRPr lang="en-US" sz="1400" dirty="0"/>
          </a:p>
        </p:txBody>
      </p:sp>
      <p:sp>
        <p:nvSpPr>
          <p:cNvPr id="6" name="Date Placeholder 5">
            <a:extLst>
              <a:ext uri="{FF2B5EF4-FFF2-40B4-BE49-F238E27FC236}">
                <a16:creationId xmlns:a16="http://schemas.microsoft.com/office/drawing/2014/main" id="{2E5B0872-1AAE-F442-B5A4-65CB80FE039D}"/>
              </a:ext>
            </a:extLst>
          </p:cNvPr>
          <p:cNvSpPr>
            <a:spLocks noGrp="1"/>
          </p:cNvSpPr>
          <p:nvPr>
            <p:ph type="dt" sz="half" idx="10"/>
          </p:nvPr>
        </p:nvSpPr>
        <p:spPr/>
        <p:txBody>
          <a:bodyPr/>
          <a:lstStyle/>
          <a:p>
            <a:r>
              <a:rPr lang="en-US" altLang="x-none"/>
              <a:t>© 2023 Daniel Kirschen</a:t>
            </a:r>
          </a:p>
        </p:txBody>
      </p:sp>
      <p:sp>
        <p:nvSpPr>
          <p:cNvPr id="7" name="Slide Number Placeholder 6">
            <a:extLst>
              <a:ext uri="{FF2B5EF4-FFF2-40B4-BE49-F238E27FC236}">
                <a16:creationId xmlns:a16="http://schemas.microsoft.com/office/drawing/2014/main" id="{6623CA0A-B9FB-D145-9FBE-E1E5E70E2498}"/>
              </a:ext>
            </a:extLst>
          </p:cNvPr>
          <p:cNvSpPr>
            <a:spLocks noGrp="1"/>
          </p:cNvSpPr>
          <p:nvPr>
            <p:ph type="sldNum" sz="quarter" idx="12"/>
          </p:nvPr>
        </p:nvSpPr>
        <p:spPr/>
        <p:txBody>
          <a:bodyPr/>
          <a:lstStyle/>
          <a:p>
            <a:fld id="{0F44D807-095E-6941-91CE-3336B41C69F4}" type="slidenum">
              <a:rPr lang="en-US" altLang="x-none" smtClean="0"/>
              <a:pPr/>
              <a:t>28</a:t>
            </a:fld>
            <a:endParaRPr lang="en-US" altLang="x-none" sz="1400">
              <a:solidFill>
                <a:schemeClr val="tx1"/>
              </a:solidFill>
            </a:endParaRPr>
          </a:p>
        </p:txBody>
      </p:sp>
      <p:graphicFrame>
        <p:nvGraphicFramePr>
          <p:cNvPr id="9" name="SL44SH1">
            <a:extLst>
              <a:ext uri="{FF2B5EF4-FFF2-40B4-BE49-F238E27FC236}">
                <a16:creationId xmlns:a16="http://schemas.microsoft.com/office/drawing/2014/main" id="{2DF4A7EE-C311-FF21-0FA9-7843DAD40C1D}"/>
              </a:ext>
            </a:extLst>
          </p:cNvPr>
          <p:cNvGraphicFramePr>
            <a:graphicFrameLocks/>
          </p:cNvGraphicFramePr>
          <p:nvPr>
            <p:extLst>
              <p:ext uri="{D42A27DB-BD31-4B8C-83A1-F6EECF244321}">
                <p14:modId xmlns:p14="http://schemas.microsoft.com/office/powerpoint/2010/main" val="44947017"/>
              </p:ext>
            </p:extLst>
          </p:nvPr>
        </p:nvGraphicFramePr>
        <p:xfrm>
          <a:off x="1668528" y="1374488"/>
          <a:ext cx="8854944" cy="50578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6073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E7F092D-9A90-A892-014E-BB9F8C9AECCA}"/>
              </a:ext>
            </a:extLst>
          </p:cNvPr>
          <p:cNvSpPr>
            <a:spLocks noGrp="1"/>
          </p:cNvSpPr>
          <p:nvPr>
            <p:ph type="title"/>
          </p:nvPr>
        </p:nvSpPr>
        <p:spPr/>
        <p:txBody>
          <a:bodyPr>
            <a:noAutofit/>
          </a:bodyPr>
          <a:lstStyle/>
          <a:p>
            <a:r>
              <a:rPr lang="en-GB" sz="2400" dirty="0">
                <a:solidFill>
                  <a:srgbClr val="000000"/>
                </a:solidFill>
                <a:latin typeface="Arial" charset="0"/>
              </a:rPr>
              <a:t>Effect of </a:t>
            </a:r>
            <a:r>
              <a:rPr lang="en-US" sz="2400" dirty="0">
                <a:solidFill>
                  <a:srgbClr val="000000"/>
                </a:solidFill>
                <a:latin typeface="Arial" charset="0"/>
              </a:rPr>
              <a:t>increasing amounts of behind-the-meter solar generation capacity on the shape of the system load for a typical spring day in New England</a:t>
            </a:r>
            <a:endParaRPr lang="en-US" sz="2400" dirty="0"/>
          </a:p>
        </p:txBody>
      </p:sp>
      <p:sp>
        <p:nvSpPr>
          <p:cNvPr id="4" name="Date Placeholder 3">
            <a:extLst>
              <a:ext uri="{FF2B5EF4-FFF2-40B4-BE49-F238E27FC236}">
                <a16:creationId xmlns:a16="http://schemas.microsoft.com/office/drawing/2014/main" id="{A0327A16-5D8B-9903-93FB-87FDD079CE29}"/>
              </a:ext>
            </a:extLst>
          </p:cNvPr>
          <p:cNvSpPr>
            <a:spLocks noGrp="1"/>
          </p:cNvSpPr>
          <p:nvPr>
            <p:ph type="dt" sz="half" idx="10"/>
          </p:nvPr>
        </p:nvSpPr>
        <p:spPr>
          <a:xfrm>
            <a:off x="-1" y="6590850"/>
            <a:ext cx="3325091" cy="365125"/>
          </a:xfrm>
        </p:spPr>
        <p:txBody>
          <a:bodyPr anchor="ctr">
            <a:normAutofit/>
          </a:bodyPr>
          <a:lstStyle/>
          <a:p>
            <a:pPr>
              <a:lnSpc>
                <a:spcPct val="90000"/>
              </a:lnSpc>
              <a:spcAft>
                <a:spcPts val="600"/>
              </a:spcAft>
            </a:pPr>
            <a:r>
              <a:rPr lang="en-US" altLang="x-none" sz="900"/>
              <a:t>© 2023 Daniel Kirschen</a:t>
            </a:r>
            <a:endParaRPr lang="en-US" altLang="x-none" sz="900" dirty="0"/>
          </a:p>
        </p:txBody>
      </p:sp>
      <p:sp>
        <p:nvSpPr>
          <p:cNvPr id="5" name="Slide Number Placeholder 4">
            <a:extLst>
              <a:ext uri="{FF2B5EF4-FFF2-40B4-BE49-F238E27FC236}">
                <a16:creationId xmlns:a16="http://schemas.microsoft.com/office/drawing/2014/main" id="{6C6A0625-350D-9FF4-B495-FE249902EDF8}"/>
              </a:ext>
            </a:extLst>
          </p:cNvPr>
          <p:cNvSpPr>
            <a:spLocks noGrp="1"/>
          </p:cNvSpPr>
          <p:nvPr>
            <p:ph type="sldNum" sz="quarter" idx="12"/>
          </p:nvPr>
        </p:nvSpPr>
        <p:spPr/>
        <p:txBody>
          <a:bodyPr anchor="ctr">
            <a:normAutofit/>
          </a:bodyPr>
          <a:lstStyle/>
          <a:p>
            <a:pPr>
              <a:lnSpc>
                <a:spcPct val="90000"/>
              </a:lnSpc>
              <a:spcAft>
                <a:spcPts val="600"/>
              </a:spcAft>
            </a:pPr>
            <a:fld id="{0F44D807-095E-6941-91CE-3336B41C69F4}" type="slidenum">
              <a:rPr lang="en-US" altLang="x-none" sz="900"/>
              <a:pPr>
                <a:lnSpc>
                  <a:spcPct val="90000"/>
                </a:lnSpc>
                <a:spcAft>
                  <a:spcPts val="600"/>
                </a:spcAft>
              </a:pPr>
              <a:t>29</a:t>
            </a:fld>
            <a:endParaRPr lang="en-US" altLang="x-none" sz="900"/>
          </a:p>
        </p:txBody>
      </p:sp>
      <p:pic>
        <p:nvPicPr>
          <p:cNvPr id="6" name="Picture 5" descr="Chart, surface chart&#10;&#10;Description automatically generated">
            <a:extLst>
              <a:ext uri="{FF2B5EF4-FFF2-40B4-BE49-F238E27FC236}">
                <a16:creationId xmlns:a16="http://schemas.microsoft.com/office/drawing/2014/main" id="{9EFE7F0E-5010-5ACC-AEA8-58E982589AF1}"/>
              </a:ext>
            </a:extLst>
          </p:cNvPr>
          <p:cNvPicPr>
            <a:picLocks noChangeAspect="1"/>
          </p:cNvPicPr>
          <p:nvPr/>
        </p:nvPicPr>
        <p:blipFill rotWithShape="1">
          <a:blip r:embed="rId2">
            <a:extLst>
              <a:ext uri="{28A0092B-C50C-407E-A947-70E740481C1C}">
                <a14:useLocalDpi xmlns:a14="http://schemas.microsoft.com/office/drawing/2010/main"/>
              </a:ext>
            </a:extLst>
          </a:blip>
          <a:stretch/>
        </p:blipFill>
        <p:spPr>
          <a:xfrm>
            <a:off x="2082312" y="1610443"/>
            <a:ext cx="7886700" cy="4870037"/>
          </a:xfrm>
          <a:prstGeom prst="rect">
            <a:avLst/>
          </a:prstGeom>
          <a:noFill/>
        </p:spPr>
      </p:pic>
      <p:sp>
        <p:nvSpPr>
          <p:cNvPr id="9" name="TextBox 8">
            <a:extLst>
              <a:ext uri="{FF2B5EF4-FFF2-40B4-BE49-F238E27FC236}">
                <a16:creationId xmlns:a16="http://schemas.microsoft.com/office/drawing/2014/main" id="{B0573937-1EC4-4A04-5822-058FE1939473}"/>
              </a:ext>
            </a:extLst>
          </p:cNvPr>
          <p:cNvSpPr txBox="1"/>
          <p:nvPr/>
        </p:nvSpPr>
        <p:spPr>
          <a:xfrm>
            <a:off x="2082312" y="6638306"/>
            <a:ext cx="4572000" cy="276999"/>
          </a:xfrm>
          <a:prstGeom prst="rect">
            <a:avLst/>
          </a:prstGeom>
          <a:noFill/>
        </p:spPr>
        <p:txBody>
          <a:bodyPr wrap="square">
            <a:spAutoFit/>
          </a:bodyPr>
          <a:lstStyle/>
          <a:p>
            <a:r>
              <a:rPr lang="en-US" sz="1200" dirty="0"/>
              <a:t>Source: ISO New England</a:t>
            </a:r>
          </a:p>
        </p:txBody>
      </p:sp>
    </p:spTree>
    <p:extLst>
      <p:ext uri="{BB962C8B-B14F-4D97-AF65-F5344CB8AC3E}">
        <p14:creationId xmlns:p14="http://schemas.microsoft.com/office/powerpoint/2010/main" val="1249422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DF2C-774E-C40B-416C-E5B5A0534137}"/>
              </a:ext>
            </a:extLst>
          </p:cNvPr>
          <p:cNvSpPr>
            <a:spLocks noGrp="1"/>
          </p:cNvSpPr>
          <p:nvPr>
            <p:ph type="title"/>
          </p:nvPr>
        </p:nvSpPr>
        <p:spPr/>
        <p:txBody>
          <a:bodyPr/>
          <a:lstStyle/>
          <a:p>
            <a:r>
              <a:rPr lang="en-US" dirty="0"/>
              <a:t>Quantifying loads</a:t>
            </a:r>
          </a:p>
        </p:txBody>
      </p:sp>
      <p:sp>
        <p:nvSpPr>
          <p:cNvPr id="5" name="Date Placeholder 4">
            <a:extLst>
              <a:ext uri="{FF2B5EF4-FFF2-40B4-BE49-F238E27FC236}">
                <a16:creationId xmlns:a16="http://schemas.microsoft.com/office/drawing/2014/main" id="{0AF01017-37F4-81A6-4FDE-5EDEEAF9AD1E}"/>
              </a:ext>
            </a:extLst>
          </p:cNvPr>
          <p:cNvSpPr>
            <a:spLocks noGrp="1"/>
          </p:cNvSpPr>
          <p:nvPr>
            <p:ph type="dt" sz="half" idx="10"/>
          </p:nvPr>
        </p:nvSpPr>
        <p:spPr/>
        <p:txBody>
          <a:bodyPr/>
          <a:lstStyle/>
          <a:p>
            <a:r>
              <a:rPr lang="en-US"/>
              <a:t>© 2023 Daniel Kirschen</a:t>
            </a:r>
          </a:p>
        </p:txBody>
      </p:sp>
      <p:sp>
        <p:nvSpPr>
          <p:cNvPr id="6" name="Slide Number Placeholder 5">
            <a:extLst>
              <a:ext uri="{FF2B5EF4-FFF2-40B4-BE49-F238E27FC236}">
                <a16:creationId xmlns:a16="http://schemas.microsoft.com/office/drawing/2014/main" id="{FF8D3DB4-1EF4-6398-1668-4F99201D3DC8}"/>
              </a:ext>
            </a:extLst>
          </p:cNvPr>
          <p:cNvSpPr>
            <a:spLocks noGrp="1"/>
          </p:cNvSpPr>
          <p:nvPr>
            <p:ph type="sldNum" sz="quarter" idx="12"/>
          </p:nvPr>
        </p:nvSpPr>
        <p:spPr/>
        <p:txBody>
          <a:bodyPr/>
          <a:lstStyle/>
          <a:p>
            <a:fld id="{FCB180D8-E0A1-9942-B80E-E3902DFFCBF1}" type="slidenum">
              <a:rPr lang="en-US" smtClean="0"/>
              <a:t>3</a:t>
            </a:fld>
            <a:endParaRPr lang="en-US"/>
          </a:p>
        </p:txBody>
      </p:sp>
      <p:sp>
        <p:nvSpPr>
          <p:cNvPr id="3" name="TextBox 2">
            <a:extLst>
              <a:ext uri="{FF2B5EF4-FFF2-40B4-BE49-F238E27FC236}">
                <a16:creationId xmlns:a16="http://schemas.microsoft.com/office/drawing/2014/main" id="{397A2564-03B3-601C-927D-08DCBB0BDD23}"/>
              </a:ext>
            </a:extLst>
          </p:cNvPr>
          <p:cNvSpPr txBox="1"/>
          <p:nvPr/>
        </p:nvSpPr>
        <p:spPr>
          <a:xfrm>
            <a:off x="447304" y="2887330"/>
            <a:ext cx="3236720" cy="1384995"/>
          </a:xfrm>
          <a:prstGeom prst="rect">
            <a:avLst/>
          </a:prstGeom>
          <a:noFill/>
        </p:spPr>
        <p:txBody>
          <a:bodyPr wrap="none" rtlCol="0">
            <a:spAutoFit/>
          </a:bodyPr>
          <a:lstStyle/>
          <a:p>
            <a:r>
              <a:rPr lang="en-US" sz="2800" dirty="0"/>
              <a:t>Loads are quantified </a:t>
            </a:r>
          </a:p>
          <a:p>
            <a:r>
              <a:rPr lang="en-US" sz="2800" dirty="0"/>
              <a:t>in terms of power, </a:t>
            </a:r>
          </a:p>
          <a:p>
            <a:r>
              <a:rPr lang="en-US" sz="2800" dirty="0"/>
              <a:t>not impedances</a:t>
            </a:r>
          </a:p>
        </p:txBody>
      </p:sp>
      <p:graphicFrame>
        <p:nvGraphicFramePr>
          <p:cNvPr id="4" name="Table 3">
            <a:extLst>
              <a:ext uri="{FF2B5EF4-FFF2-40B4-BE49-F238E27FC236}">
                <a16:creationId xmlns:a16="http://schemas.microsoft.com/office/drawing/2014/main" id="{4D38B2EB-4C12-284B-872F-1FA69459AFA7}"/>
              </a:ext>
            </a:extLst>
          </p:cNvPr>
          <p:cNvGraphicFramePr>
            <a:graphicFrameLocks noGrp="1"/>
          </p:cNvGraphicFramePr>
          <p:nvPr>
            <p:extLst>
              <p:ext uri="{D42A27DB-BD31-4B8C-83A1-F6EECF244321}">
                <p14:modId xmlns:p14="http://schemas.microsoft.com/office/powerpoint/2010/main" val="2386651407"/>
              </p:ext>
            </p:extLst>
          </p:nvPr>
        </p:nvGraphicFramePr>
        <p:xfrm>
          <a:off x="3767150" y="1374488"/>
          <a:ext cx="7977546" cy="4955064"/>
        </p:xfrm>
        <a:graphic>
          <a:graphicData uri="http://schemas.openxmlformats.org/drawingml/2006/table">
            <a:tbl>
              <a:tblPr firstRow="1" firstCol="1" bandRow="1">
                <a:tableStyleId>{5C22544A-7EE6-4342-B048-85BDC9FD1C3A}</a:tableStyleId>
              </a:tblPr>
              <a:tblGrid>
                <a:gridCol w="4295603">
                  <a:extLst>
                    <a:ext uri="{9D8B030D-6E8A-4147-A177-3AD203B41FA5}">
                      <a16:colId xmlns:a16="http://schemas.microsoft.com/office/drawing/2014/main" val="3266451330"/>
                    </a:ext>
                  </a:extLst>
                </a:gridCol>
                <a:gridCol w="3681943">
                  <a:extLst>
                    <a:ext uri="{9D8B030D-6E8A-4147-A177-3AD203B41FA5}">
                      <a16:colId xmlns:a16="http://schemas.microsoft.com/office/drawing/2014/main" val="1196121870"/>
                    </a:ext>
                  </a:extLst>
                </a:gridCol>
              </a:tblGrid>
              <a:tr h="412922">
                <a:tc>
                  <a:txBody>
                    <a:bodyPr/>
                    <a:lstStyle/>
                    <a:p>
                      <a:pPr marL="0" marR="0">
                        <a:spcBef>
                          <a:spcPts val="0"/>
                        </a:spcBef>
                        <a:spcAft>
                          <a:spcPts val="0"/>
                        </a:spcAft>
                      </a:pPr>
                      <a:r>
                        <a:rPr lang="en-US" sz="2400" dirty="0">
                          <a:effectLst/>
                        </a:rPr>
                        <a:t>Appliance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Typical Rating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4498446"/>
                  </a:ext>
                </a:extLst>
              </a:tr>
              <a:tr h="412922">
                <a:tc>
                  <a:txBody>
                    <a:bodyPr/>
                    <a:lstStyle/>
                    <a:p>
                      <a:pPr marL="0" marR="0">
                        <a:spcBef>
                          <a:spcPts val="0"/>
                        </a:spcBef>
                        <a:spcAft>
                          <a:spcPts val="0"/>
                        </a:spcAft>
                      </a:pPr>
                      <a:r>
                        <a:rPr lang="en-US" sz="2400">
                          <a:effectLst/>
                        </a:rPr>
                        <a:t>LED lightbulb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9-15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4067007"/>
                  </a:ext>
                </a:extLst>
              </a:tr>
              <a:tr h="412922">
                <a:tc>
                  <a:txBody>
                    <a:bodyPr/>
                    <a:lstStyle/>
                    <a:p>
                      <a:pPr marL="0" marR="0">
                        <a:spcBef>
                          <a:spcPts val="0"/>
                        </a:spcBef>
                        <a:spcAft>
                          <a:spcPts val="0"/>
                        </a:spcAft>
                      </a:pPr>
                      <a:r>
                        <a:rPr lang="en-US" sz="2400">
                          <a:effectLst/>
                        </a:rPr>
                        <a:t>Incandescent lightbulb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60-100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8152146"/>
                  </a:ext>
                </a:extLst>
              </a:tr>
              <a:tr h="412922">
                <a:tc>
                  <a:txBody>
                    <a:bodyPr/>
                    <a:lstStyle/>
                    <a:p>
                      <a:pPr marL="0" marR="0">
                        <a:spcBef>
                          <a:spcPts val="0"/>
                        </a:spcBef>
                        <a:spcAft>
                          <a:spcPts val="0"/>
                        </a:spcAft>
                      </a:pPr>
                      <a:r>
                        <a:rPr lang="en-US" sz="2400">
                          <a:effectLst/>
                        </a:rPr>
                        <a:t>Laptop computer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65 – 100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9143749"/>
                  </a:ext>
                </a:extLst>
              </a:tr>
              <a:tr h="412922">
                <a:tc>
                  <a:txBody>
                    <a:bodyPr/>
                    <a:lstStyle/>
                    <a:p>
                      <a:pPr marL="0" marR="0">
                        <a:spcBef>
                          <a:spcPts val="0"/>
                        </a:spcBef>
                        <a:spcAft>
                          <a:spcPts val="0"/>
                        </a:spcAft>
                      </a:pPr>
                      <a:r>
                        <a:rPr lang="en-US" sz="2400">
                          <a:effectLst/>
                        </a:rPr>
                        <a:t>Desktop computer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250 – 500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0240387"/>
                  </a:ext>
                </a:extLst>
              </a:tr>
              <a:tr h="412922">
                <a:tc>
                  <a:txBody>
                    <a:bodyPr/>
                    <a:lstStyle/>
                    <a:p>
                      <a:pPr marL="0" marR="0">
                        <a:spcBef>
                          <a:spcPts val="0"/>
                        </a:spcBef>
                        <a:spcAft>
                          <a:spcPts val="0"/>
                        </a:spcAft>
                      </a:pPr>
                      <a:r>
                        <a:rPr lang="en-US" sz="2400">
                          <a:effectLst/>
                        </a:rPr>
                        <a:t>Refrigerator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300 – 1100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3436234"/>
                  </a:ext>
                </a:extLst>
              </a:tr>
              <a:tr h="412922">
                <a:tc>
                  <a:txBody>
                    <a:bodyPr/>
                    <a:lstStyle/>
                    <a:p>
                      <a:pPr marL="0" marR="0">
                        <a:spcBef>
                          <a:spcPts val="0"/>
                        </a:spcBef>
                        <a:spcAft>
                          <a:spcPts val="0"/>
                        </a:spcAft>
                      </a:pPr>
                      <a:r>
                        <a:rPr lang="en-US" sz="2400">
                          <a:effectLst/>
                        </a:rPr>
                        <a:t>Single room air conditioner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effectLst/>
                        </a:rPr>
                        <a:t>600 – 1500 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0640536"/>
                  </a:ext>
                </a:extLst>
              </a:tr>
              <a:tr h="412922">
                <a:tc>
                  <a:txBody>
                    <a:bodyPr/>
                    <a:lstStyle/>
                    <a:p>
                      <a:pPr marL="0" marR="0">
                        <a:spcBef>
                          <a:spcPts val="0"/>
                        </a:spcBef>
                        <a:spcAft>
                          <a:spcPts val="0"/>
                        </a:spcAft>
                      </a:pPr>
                      <a:r>
                        <a:rPr lang="en-US" sz="2400">
                          <a:effectLst/>
                        </a:rPr>
                        <a:t>Space heater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750 – 1500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58115162"/>
                  </a:ext>
                </a:extLst>
              </a:tr>
              <a:tr h="412922">
                <a:tc>
                  <a:txBody>
                    <a:bodyPr/>
                    <a:lstStyle/>
                    <a:p>
                      <a:pPr marL="0" marR="0">
                        <a:spcBef>
                          <a:spcPts val="0"/>
                        </a:spcBef>
                        <a:spcAft>
                          <a:spcPts val="0"/>
                        </a:spcAft>
                      </a:pPr>
                      <a:r>
                        <a:rPr lang="en-US" sz="2400">
                          <a:effectLst/>
                        </a:rPr>
                        <a:t>Water heater with tank</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2000 – 6000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5039"/>
                  </a:ext>
                </a:extLst>
              </a:tr>
              <a:tr h="412922">
                <a:tc>
                  <a:txBody>
                    <a:bodyPr/>
                    <a:lstStyle/>
                    <a:p>
                      <a:pPr marL="0" marR="0">
                        <a:spcBef>
                          <a:spcPts val="0"/>
                        </a:spcBef>
                        <a:spcAft>
                          <a:spcPts val="0"/>
                        </a:spcAft>
                      </a:pPr>
                      <a:r>
                        <a:rPr lang="en-US" sz="2400">
                          <a:effectLst/>
                        </a:rPr>
                        <a:t>Whole house air conditioner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2500 - 4000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5153153"/>
                  </a:ext>
                </a:extLst>
              </a:tr>
              <a:tr h="412922">
                <a:tc>
                  <a:txBody>
                    <a:bodyPr/>
                    <a:lstStyle/>
                    <a:p>
                      <a:pPr marL="0" marR="0">
                        <a:spcBef>
                          <a:spcPts val="0"/>
                        </a:spcBef>
                        <a:spcAft>
                          <a:spcPts val="0"/>
                        </a:spcAft>
                      </a:pPr>
                      <a:r>
                        <a:rPr lang="en-US" sz="2400">
                          <a:effectLst/>
                        </a:rPr>
                        <a:t>Electric shower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rPr>
                        <a:t>8000 – 10000 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7203880"/>
                  </a:ext>
                </a:extLst>
              </a:tr>
              <a:tr h="412922">
                <a:tc>
                  <a:txBody>
                    <a:bodyPr/>
                    <a:lstStyle/>
                    <a:p>
                      <a:pPr marL="0" marR="0">
                        <a:spcBef>
                          <a:spcPts val="0"/>
                        </a:spcBef>
                        <a:spcAft>
                          <a:spcPts val="0"/>
                        </a:spcAft>
                      </a:pPr>
                      <a:r>
                        <a:rPr lang="en-US" sz="2400" dirty="0">
                          <a:effectLst/>
                        </a:rPr>
                        <a:t>Tankless water heater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effectLst/>
                        </a:rPr>
                        <a:t>13000 – 36000 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9931010"/>
                  </a:ext>
                </a:extLst>
              </a:tr>
            </a:tbl>
          </a:graphicData>
        </a:graphic>
      </p:graphicFrame>
    </p:spTree>
    <p:extLst>
      <p:ext uri="{BB962C8B-B14F-4D97-AF65-F5344CB8AC3E}">
        <p14:creationId xmlns:p14="http://schemas.microsoft.com/office/powerpoint/2010/main" val="176736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California “Duck Curve”</a:t>
            </a:r>
          </a:p>
        </p:txBody>
      </p:sp>
      <p:sp>
        <p:nvSpPr>
          <p:cNvPr id="4" name="Date Placeholder 3"/>
          <p:cNvSpPr>
            <a:spLocks noGrp="1"/>
          </p:cNvSpPr>
          <p:nvPr>
            <p:ph type="dt" sz="half" idx="10"/>
          </p:nvPr>
        </p:nvSpPr>
        <p:spPr>
          <a:xfrm>
            <a:off x="-1" y="6602725"/>
            <a:ext cx="3325091" cy="365125"/>
          </a:xfrm>
        </p:spPr>
        <p:txBody>
          <a:bodyPr/>
          <a:lstStyle/>
          <a:p>
            <a:pPr defTabSz="914400" eaLnBrk="0" fontAlgn="base" hangingPunct="0">
              <a:spcBef>
                <a:spcPct val="0"/>
              </a:spcBef>
              <a:spcAft>
                <a:spcPct val="0"/>
              </a:spcAft>
              <a:defRPr/>
            </a:pPr>
            <a:r>
              <a:rPr lang="en-US" sz="1000">
                <a:solidFill>
                  <a:prstClr val="black"/>
                </a:solidFill>
                <a:latin typeface="Calibri" charset="0"/>
                <a:ea typeface="ＭＳ Ｐゴシック" charset="0"/>
              </a:rPr>
              <a:t>© 2023 Daniel Kirschen</a:t>
            </a:r>
            <a:endParaRPr lang="en-GB" sz="1000" dirty="0">
              <a:solidFill>
                <a:prstClr val="black"/>
              </a:solidFill>
              <a:latin typeface="Calibri" charset="0"/>
              <a:ea typeface="ＭＳ Ｐゴシック" charset="0"/>
            </a:endParaRPr>
          </a:p>
        </p:txBody>
      </p:sp>
      <p:pic>
        <p:nvPicPr>
          <p:cNvPr id="7" name="Picture 6" descr="A picture containing diagram&#10;&#10;Description automatically generated">
            <a:extLst>
              <a:ext uri="{FF2B5EF4-FFF2-40B4-BE49-F238E27FC236}">
                <a16:creationId xmlns:a16="http://schemas.microsoft.com/office/drawing/2014/main" id="{C815F9A7-6C6F-A98C-977E-8399BE465A10}"/>
              </a:ext>
            </a:extLst>
          </p:cNvPr>
          <p:cNvPicPr>
            <a:picLocks noChangeAspect="1"/>
          </p:cNvPicPr>
          <p:nvPr/>
        </p:nvPicPr>
        <p:blipFill>
          <a:blip r:embed="rId2"/>
          <a:stretch>
            <a:fillRect/>
          </a:stretch>
        </p:blipFill>
        <p:spPr>
          <a:xfrm>
            <a:off x="1596024" y="1400023"/>
            <a:ext cx="8999951" cy="5457977"/>
          </a:xfrm>
          <a:prstGeom prst="rect">
            <a:avLst/>
          </a:prstGeom>
        </p:spPr>
      </p:pic>
      <p:sp>
        <p:nvSpPr>
          <p:cNvPr id="3" name="Slide Number Placeholder 2">
            <a:extLst>
              <a:ext uri="{FF2B5EF4-FFF2-40B4-BE49-F238E27FC236}">
                <a16:creationId xmlns:a16="http://schemas.microsoft.com/office/drawing/2014/main" id="{F36798C3-E77C-9D1B-80B7-82E400A5D17A}"/>
              </a:ext>
            </a:extLst>
          </p:cNvPr>
          <p:cNvSpPr>
            <a:spLocks noGrp="1"/>
          </p:cNvSpPr>
          <p:nvPr>
            <p:ph type="sldNum" sz="quarter" idx="12"/>
          </p:nvPr>
        </p:nvSpPr>
        <p:spPr/>
        <p:txBody>
          <a:bodyPr/>
          <a:lstStyle/>
          <a:p>
            <a:fld id="{697646A6-6B76-9347-9EA0-ECEE7D8FD72D}" type="slidenum">
              <a:rPr lang="en-US" smtClean="0"/>
              <a:t>30</a:t>
            </a:fld>
            <a:endParaRPr lang="en-US"/>
          </a:p>
        </p:txBody>
      </p:sp>
    </p:spTree>
    <p:extLst>
      <p:ext uri="{BB962C8B-B14F-4D97-AF65-F5344CB8AC3E}">
        <p14:creationId xmlns:p14="http://schemas.microsoft.com/office/powerpoint/2010/main" val="327563044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4B6A09-18E6-9BE9-9946-8DAF45A38150}"/>
              </a:ext>
            </a:extLst>
          </p:cNvPr>
          <p:cNvSpPr>
            <a:spLocks noGrp="1"/>
          </p:cNvSpPr>
          <p:nvPr>
            <p:ph type="title"/>
          </p:nvPr>
        </p:nvSpPr>
        <p:spPr/>
        <p:txBody>
          <a:bodyPr/>
          <a:lstStyle/>
          <a:p>
            <a:r>
              <a:rPr lang="en-US" dirty="0"/>
              <a:t>Metering and billing</a:t>
            </a:r>
          </a:p>
        </p:txBody>
      </p:sp>
      <p:grpSp>
        <p:nvGrpSpPr>
          <p:cNvPr id="4" name="Group 3">
            <a:extLst>
              <a:ext uri="{FF2B5EF4-FFF2-40B4-BE49-F238E27FC236}">
                <a16:creationId xmlns:a16="http://schemas.microsoft.com/office/drawing/2014/main" id="{60D29C61-9FEA-8CAB-30EF-BD5AAF129551}"/>
              </a:ext>
            </a:extLst>
          </p:cNvPr>
          <p:cNvGrpSpPr/>
          <p:nvPr/>
        </p:nvGrpSpPr>
        <p:grpSpPr>
          <a:xfrm>
            <a:off x="579426" y="2147135"/>
            <a:ext cx="11033148" cy="2971133"/>
            <a:chOff x="2664665" y="1125095"/>
            <a:chExt cx="6327184" cy="1703856"/>
          </a:xfrm>
        </p:grpSpPr>
        <p:cxnSp>
          <p:nvCxnSpPr>
            <p:cNvPr id="6" name="Straight Connector 5">
              <a:extLst>
                <a:ext uri="{FF2B5EF4-FFF2-40B4-BE49-F238E27FC236}">
                  <a16:creationId xmlns:a16="http://schemas.microsoft.com/office/drawing/2014/main" id="{AAF7ECCA-68AB-168B-3353-4F9266DB9BF8}"/>
                </a:ext>
              </a:extLst>
            </p:cNvPr>
            <p:cNvCxnSpPr>
              <a:cxnSpLocks/>
            </p:cNvCxnSpPr>
            <p:nvPr/>
          </p:nvCxnSpPr>
          <p:spPr>
            <a:xfrm>
              <a:off x="3332154" y="1299193"/>
              <a:ext cx="51986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3226C8-A66A-55C8-F450-2FFF06307786}"/>
                </a:ext>
              </a:extLst>
            </p:cNvPr>
            <p:cNvCxnSpPr>
              <a:cxnSpLocks/>
            </p:cNvCxnSpPr>
            <p:nvPr/>
          </p:nvCxnSpPr>
          <p:spPr>
            <a:xfrm>
              <a:off x="3320021" y="2824646"/>
              <a:ext cx="52108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EE2F02-2DD5-F17E-C251-EE650A32EC21}"/>
                </a:ext>
              </a:extLst>
            </p:cNvPr>
            <p:cNvCxnSpPr>
              <a:cxnSpLocks/>
            </p:cNvCxnSpPr>
            <p:nvPr/>
          </p:nvCxnSpPr>
          <p:spPr>
            <a:xfrm>
              <a:off x="3332154" y="1292772"/>
              <a:ext cx="0" cy="541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FC5CC3-D9C8-E1FB-F9C0-7992D8EA51BD}"/>
                </a:ext>
              </a:extLst>
            </p:cNvPr>
            <p:cNvCxnSpPr>
              <a:cxnSpLocks/>
            </p:cNvCxnSpPr>
            <p:nvPr/>
          </p:nvCxnSpPr>
          <p:spPr>
            <a:xfrm>
              <a:off x="3332154" y="2282988"/>
              <a:ext cx="0" cy="541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6B0AA3D-A761-70D5-650C-9235F4A1184C}"/>
                </a:ext>
              </a:extLst>
            </p:cNvPr>
            <p:cNvGrpSpPr/>
            <p:nvPr/>
          </p:nvGrpSpPr>
          <p:grpSpPr>
            <a:xfrm>
              <a:off x="3103554" y="1835941"/>
              <a:ext cx="457200" cy="457200"/>
              <a:chOff x="3103554" y="1834429"/>
              <a:chExt cx="457200" cy="457200"/>
            </a:xfrm>
          </p:grpSpPr>
          <p:sp>
            <p:nvSpPr>
              <p:cNvPr id="84" name="Oval 83">
                <a:extLst>
                  <a:ext uri="{FF2B5EF4-FFF2-40B4-BE49-F238E27FC236}">
                    <a16:creationId xmlns:a16="http://schemas.microsoft.com/office/drawing/2014/main" id="{9381A2E3-8EAF-7751-F5BE-0E8F9789ABAA}"/>
                  </a:ext>
                </a:extLst>
              </p:cNvPr>
              <p:cNvSpPr/>
              <p:nvPr/>
            </p:nvSpPr>
            <p:spPr>
              <a:xfrm>
                <a:off x="3103554" y="1834429"/>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85" name="Group 84">
                <a:extLst>
                  <a:ext uri="{FF2B5EF4-FFF2-40B4-BE49-F238E27FC236}">
                    <a16:creationId xmlns:a16="http://schemas.microsoft.com/office/drawing/2014/main" id="{EB5C7729-1B22-AE07-6EFF-9B9CBAB8154F}"/>
                  </a:ext>
                </a:extLst>
              </p:cNvPr>
              <p:cNvGrpSpPr/>
              <p:nvPr/>
            </p:nvGrpSpPr>
            <p:grpSpPr>
              <a:xfrm>
                <a:off x="3208742" y="1998018"/>
                <a:ext cx="219082" cy="112740"/>
                <a:chOff x="4458947" y="2002018"/>
                <a:chExt cx="219082" cy="112740"/>
              </a:xfrm>
            </p:grpSpPr>
            <p:grpSp>
              <p:nvGrpSpPr>
                <p:cNvPr id="86" name="Group 85">
                  <a:extLst>
                    <a:ext uri="{FF2B5EF4-FFF2-40B4-BE49-F238E27FC236}">
                      <a16:creationId xmlns:a16="http://schemas.microsoft.com/office/drawing/2014/main" id="{3018AF5C-17AD-2C73-694E-A8A4D9D3D2F6}"/>
                    </a:ext>
                  </a:extLst>
                </p:cNvPr>
                <p:cNvGrpSpPr/>
                <p:nvPr/>
              </p:nvGrpSpPr>
              <p:grpSpPr>
                <a:xfrm>
                  <a:off x="4458947" y="2005030"/>
                  <a:ext cx="108985" cy="109728"/>
                  <a:chOff x="4458947" y="2005030"/>
                  <a:chExt cx="108985" cy="109728"/>
                </a:xfrm>
              </p:grpSpPr>
              <p:sp>
                <p:nvSpPr>
                  <p:cNvPr id="90" name="Arc 89">
                    <a:extLst>
                      <a:ext uri="{FF2B5EF4-FFF2-40B4-BE49-F238E27FC236}">
                        <a16:creationId xmlns:a16="http://schemas.microsoft.com/office/drawing/2014/main" id="{A114D1B4-4A16-EC9B-F5B4-2AA5B6AE017E}"/>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91" name="Arc 90">
                    <a:extLst>
                      <a:ext uri="{FF2B5EF4-FFF2-40B4-BE49-F238E27FC236}">
                        <a16:creationId xmlns:a16="http://schemas.microsoft.com/office/drawing/2014/main" id="{EE6AC1F5-ABC0-B630-FACA-D63E362AB406}"/>
                      </a:ext>
                    </a:extLst>
                  </p:cNvPr>
                  <p:cNvSpPr/>
                  <p:nvPr/>
                </p:nvSpPr>
                <p:spPr>
                  <a:xfrm flipH="1">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grpSp>
              <p:nvGrpSpPr>
                <p:cNvPr id="87" name="Group 86">
                  <a:extLst>
                    <a:ext uri="{FF2B5EF4-FFF2-40B4-BE49-F238E27FC236}">
                      <a16:creationId xmlns:a16="http://schemas.microsoft.com/office/drawing/2014/main" id="{F2110AB7-99C3-A770-FBA4-8ACF3BF6CD84}"/>
                    </a:ext>
                  </a:extLst>
                </p:cNvPr>
                <p:cNvGrpSpPr/>
                <p:nvPr/>
              </p:nvGrpSpPr>
              <p:grpSpPr>
                <a:xfrm flipV="1">
                  <a:off x="4565869" y="2002018"/>
                  <a:ext cx="112160" cy="109728"/>
                  <a:chOff x="4458947" y="2005030"/>
                  <a:chExt cx="112160" cy="109728"/>
                </a:xfrm>
              </p:grpSpPr>
              <p:sp>
                <p:nvSpPr>
                  <p:cNvPr id="88" name="Arc 87">
                    <a:extLst>
                      <a:ext uri="{FF2B5EF4-FFF2-40B4-BE49-F238E27FC236}">
                        <a16:creationId xmlns:a16="http://schemas.microsoft.com/office/drawing/2014/main" id="{7057AF34-A813-5282-6899-E9139D8D5830}"/>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89" name="Arc 88">
                    <a:extLst>
                      <a:ext uri="{FF2B5EF4-FFF2-40B4-BE49-F238E27FC236}">
                        <a16:creationId xmlns:a16="http://schemas.microsoft.com/office/drawing/2014/main" id="{DBDD5ABC-CC9E-453F-D15A-435D42EA77A0}"/>
                      </a:ext>
                    </a:extLst>
                  </p:cNvPr>
                  <p:cNvSpPr/>
                  <p:nvPr/>
                </p:nvSpPr>
                <p:spPr>
                  <a:xfrm flipH="1">
                    <a:off x="4462122"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grpSp>
        </p:grpSp>
        <p:cxnSp>
          <p:nvCxnSpPr>
            <p:cNvPr id="11" name="Straight Arrow Connector 10">
              <a:extLst>
                <a:ext uri="{FF2B5EF4-FFF2-40B4-BE49-F238E27FC236}">
                  <a16:creationId xmlns:a16="http://schemas.microsoft.com/office/drawing/2014/main" id="{CE54CA8E-DFB1-1071-1147-E90A0EAC9D25}"/>
                </a:ext>
              </a:extLst>
            </p:cNvPr>
            <p:cNvCxnSpPr>
              <a:cxnSpLocks/>
            </p:cNvCxnSpPr>
            <p:nvPr/>
          </p:nvCxnSpPr>
          <p:spPr>
            <a:xfrm flipV="1">
              <a:off x="2951457" y="1694502"/>
              <a:ext cx="0" cy="6587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1B7677-6A2F-2C7E-9265-3649DC5A6745}"/>
                    </a:ext>
                  </a:extLst>
                </p:cNvPr>
                <p:cNvSpPr txBox="1"/>
                <p:nvPr/>
              </p:nvSpPr>
              <p:spPr>
                <a:xfrm>
                  <a:off x="2664665" y="1915894"/>
                  <a:ext cx="207867" cy="2824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𝑉</m:t>
                            </m:r>
                          </m:e>
                        </m:acc>
                      </m:oMath>
                    </m:oMathPara>
                  </a14:m>
                  <a:endParaRPr lang="en-US" sz="3200" dirty="0"/>
                </a:p>
              </p:txBody>
            </p:sp>
          </mc:Choice>
          <mc:Fallback xmlns="">
            <p:sp>
              <p:nvSpPr>
                <p:cNvPr id="12" name="TextBox 11">
                  <a:extLst>
                    <a:ext uri="{FF2B5EF4-FFF2-40B4-BE49-F238E27FC236}">
                      <a16:creationId xmlns:a16="http://schemas.microsoft.com/office/drawing/2014/main" id="{951B7677-6A2F-2C7E-9265-3649DC5A6745}"/>
                    </a:ext>
                  </a:extLst>
                </p:cNvPr>
                <p:cNvSpPr txBox="1">
                  <a:spLocks noRot="1" noChangeAspect="1" noMove="1" noResize="1" noEditPoints="1" noAdjustHandles="1" noChangeArrowheads="1" noChangeShapeType="1" noTextEdit="1"/>
                </p:cNvSpPr>
                <p:nvPr/>
              </p:nvSpPr>
              <p:spPr>
                <a:xfrm>
                  <a:off x="2664665" y="1915894"/>
                  <a:ext cx="207867" cy="282401"/>
                </a:xfrm>
                <a:prstGeom prst="rect">
                  <a:avLst/>
                </a:prstGeom>
                <a:blipFill>
                  <a:blip r:embed="rId2"/>
                  <a:stretch>
                    <a:fillRect l="-23333" t="-2500" r="-20000" b="-5000"/>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083AAF87-DB5D-73E0-9310-7A2CD76A01EA}"/>
                </a:ext>
              </a:extLst>
            </p:cNvPr>
            <p:cNvGrpSpPr/>
            <p:nvPr/>
          </p:nvGrpSpPr>
          <p:grpSpPr>
            <a:xfrm>
              <a:off x="5164676" y="1284130"/>
              <a:ext cx="912013" cy="1540516"/>
              <a:chOff x="6079087" y="1284130"/>
              <a:chExt cx="912013" cy="1540516"/>
            </a:xfrm>
          </p:grpSpPr>
          <p:sp>
            <p:nvSpPr>
              <p:cNvPr id="78" name="TextBox 77">
                <a:extLst>
                  <a:ext uri="{FF2B5EF4-FFF2-40B4-BE49-F238E27FC236}">
                    <a16:creationId xmlns:a16="http://schemas.microsoft.com/office/drawing/2014/main" id="{0B7E3A8A-3E2B-0BEF-1694-10A750ECCB17}"/>
                  </a:ext>
                </a:extLst>
              </p:cNvPr>
              <p:cNvSpPr txBox="1"/>
              <p:nvPr/>
            </p:nvSpPr>
            <p:spPr>
              <a:xfrm>
                <a:off x="6079087" y="2152484"/>
                <a:ext cx="912013" cy="335351"/>
              </a:xfrm>
              <a:prstGeom prst="rect">
                <a:avLst/>
              </a:prstGeom>
              <a:noFill/>
              <a:ln w="28575">
                <a:solidFill>
                  <a:schemeClr val="tx1"/>
                </a:solidFill>
              </a:ln>
            </p:spPr>
            <p:txBody>
              <a:bodyPr wrap="square" rtlCol="0" anchor="ctr">
                <a:spAutoFit/>
              </a:bodyPr>
              <a:lstStyle/>
              <a:p>
                <a:pPr algn="ctr"/>
                <a:r>
                  <a:rPr lang="en-US" sz="3200" dirty="0"/>
                  <a:t>Load 1</a:t>
                </a:r>
              </a:p>
            </p:txBody>
          </p:sp>
          <p:cxnSp>
            <p:nvCxnSpPr>
              <p:cNvPr id="79" name="Straight Connector 78">
                <a:extLst>
                  <a:ext uri="{FF2B5EF4-FFF2-40B4-BE49-F238E27FC236}">
                    <a16:creationId xmlns:a16="http://schemas.microsoft.com/office/drawing/2014/main" id="{2CC6A1CB-B267-0646-E9FD-98A7456686BC}"/>
                  </a:ext>
                </a:extLst>
              </p:cNvPr>
              <p:cNvCxnSpPr>
                <a:cxnSpLocks/>
                <a:stCxn id="78" idx="2"/>
              </p:cNvCxnSpPr>
              <p:nvPr/>
            </p:nvCxnSpPr>
            <p:spPr>
              <a:xfrm>
                <a:off x="6535094" y="2487835"/>
                <a:ext cx="1197" cy="336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FE5285C-9E9A-97BC-567E-C2AB7ABDF807}"/>
                  </a:ext>
                </a:extLst>
              </p:cNvPr>
              <p:cNvGrpSpPr/>
              <p:nvPr/>
            </p:nvGrpSpPr>
            <p:grpSpPr>
              <a:xfrm>
                <a:off x="6532487" y="1284130"/>
                <a:ext cx="130609" cy="868354"/>
                <a:chOff x="6532487" y="1284130"/>
                <a:chExt cx="130609" cy="868354"/>
              </a:xfrm>
            </p:grpSpPr>
            <p:cxnSp>
              <p:nvCxnSpPr>
                <p:cNvPr id="81" name="Straight Connector 80">
                  <a:extLst>
                    <a:ext uri="{FF2B5EF4-FFF2-40B4-BE49-F238E27FC236}">
                      <a16:creationId xmlns:a16="http://schemas.microsoft.com/office/drawing/2014/main" id="{16ABB1DD-E672-5E1C-9052-05A82A9ECA53}"/>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A5F95A-641C-31B7-C8FB-BC4C98207E28}"/>
                    </a:ext>
                  </a:extLst>
                </p:cNvPr>
                <p:cNvCxnSpPr>
                  <a:cxnSpLocks/>
                  <a:endCxn id="78" idx="0"/>
                </p:cNvCxnSpPr>
                <p:nvPr/>
              </p:nvCxnSpPr>
              <p:spPr>
                <a:xfrm flipH="1">
                  <a:off x="6535093" y="1825788"/>
                  <a:ext cx="1196" cy="3266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DEFBF8C-7F5B-EF54-6EEF-DE5660954CB0}"/>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D9BBB1BC-FF43-6B5A-8BB8-BF4472C47618}"/>
                </a:ext>
              </a:extLst>
            </p:cNvPr>
            <p:cNvGrpSpPr/>
            <p:nvPr/>
          </p:nvGrpSpPr>
          <p:grpSpPr>
            <a:xfrm>
              <a:off x="6335638" y="1299193"/>
              <a:ext cx="914400" cy="1529758"/>
              <a:chOff x="7250049" y="1299193"/>
              <a:chExt cx="914400" cy="1529758"/>
            </a:xfrm>
          </p:grpSpPr>
          <p:sp>
            <p:nvSpPr>
              <p:cNvPr id="72" name="TextBox 71">
                <a:extLst>
                  <a:ext uri="{FF2B5EF4-FFF2-40B4-BE49-F238E27FC236}">
                    <a16:creationId xmlns:a16="http://schemas.microsoft.com/office/drawing/2014/main" id="{1530A35A-C97A-E457-1CDD-10681498A822}"/>
                  </a:ext>
                </a:extLst>
              </p:cNvPr>
              <p:cNvSpPr txBox="1"/>
              <p:nvPr/>
            </p:nvSpPr>
            <p:spPr>
              <a:xfrm>
                <a:off x="7250049" y="2152483"/>
                <a:ext cx="914400" cy="335351"/>
              </a:xfrm>
              <a:prstGeom prst="rect">
                <a:avLst/>
              </a:prstGeom>
              <a:noFill/>
              <a:ln w="28575">
                <a:solidFill>
                  <a:schemeClr val="tx1"/>
                </a:solidFill>
              </a:ln>
            </p:spPr>
            <p:txBody>
              <a:bodyPr wrap="square" rtlCol="0" anchor="ctr">
                <a:spAutoFit/>
              </a:bodyPr>
              <a:lstStyle/>
              <a:p>
                <a:pPr algn="ctr"/>
                <a:r>
                  <a:rPr lang="en-US" sz="3200" dirty="0"/>
                  <a:t>Load 2</a:t>
                </a:r>
              </a:p>
            </p:txBody>
          </p:sp>
          <p:cxnSp>
            <p:nvCxnSpPr>
              <p:cNvPr id="73" name="Straight Connector 72">
                <a:extLst>
                  <a:ext uri="{FF2B5EF4-FFF2-40B4-BE49-F238E27FC236}">
                    <a16:creationId xmlns:a16="http://schemas.microsoft.com/office/drawing/2014/main" id="{1ED47033-2F42-6E2A-E8B6-A083FB1C795A}"/>
                  </a:ext>
                </a:extLst>
              </p:cNvPr>
              <p:cNvCxnSpPr>
                <a:cxnSpLocks/>
              </p:cNvCxnSpPr>
              <p:nvPr/>
            </p:nvCxnSpPr>
            <p:spPr>
              <a:xfrm>
                <a:off x="7707249" y="2494067"/>
                <a:ext cx="0" cy="334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F584D748-A76C-DED0-0CEE-F72B08F71DED}"/>
                  </a:ext>
                </a:extLst>
              </p:cNvPr>
              <p:cNvGrpSpPr/>
              <p:nvPr/>
            </p:nvGrpSpPr>
            <p:grpSpPr>
              <a:xfrm>
                <a:off x="7703448" y="1299193"/>
                <a:ext cx="130609" cy="853290"/>
                <a:chOff x="6532487" y="1284130"/>
                <a:chExt cx="130609" cy="853290"/>
              </a:xfrm>
            </p:grpSpPr>
            <p:cxnSp>
              <p:nvCxnSpPr>
                <p:cNvPr id="75" name="Straight Connector 74">
                  <a:extLst>
                    <a:ext uri="{FF2B5EF4-FFF2-40B4-BE49-F238E27FC236}">
                      <a16:creationId xmlns:a16="http://schemas.microsoft.com/office/drawing/2014/main" id="{A380FE22-E5BB-5391-5716-0F4F3DA9DC35}"/>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5510296-0686-4B97-A4B7-92F687981799}"/>
                    </a:ext>
                  </a:extLst>
                </p:cNvPr>
                <p:cNvCxnSpPr>
                  <a:cxnSpLocks/>
                  <a:endCxn id="72" idx="0"/>
                </p:cNvCxnSpPr>
                <p:nvPr/>
              </p:nvCxnSpPr>
              <p:spPr>
                <a:xfrm>
                  <a:off x="6536288" y="1825788"/>
                  <a:ext cx="0" cy="311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37460C-FD1B-7395-3293-07927141DA6A}"/>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19DBCC5-6604-DACC-E5D7-61EE2728B423}"/>
                </a:ext>
              </a:extLst>
            </p:cNvPr>
            <p:cNvGrpSpPr/>
            <p:nvPr/>
          </p:nvGrpSpPr>
          <p:grpSpPr>
            <a:xfrm>
              <a:off x="8077449" y="1284130"/>
              <a:ext cx="914400" cy="1540516"/>
              <a:chOff x="8991860" y="1284130"/>
              <a:chExt cx="914400" cy="1540516"/>
            </a:xfrm>
          </p:grpSpPr>
          <p:sp>
            <p:nvSpPr>
              <p:cNvPr id="27" name="TextBox 26">
                <a:extLst>
                  <a:ext uri="{FF2B5EF4-FFF2-40B4-BE49-F238E27FC236}">
                    <a16:creationId xmlns:a16="http://schemas.microsoft.com/office/drawing/2014/main" id="{1C5E2655-5785-048B-FAB1-6680F1C1504E}"/>
                  </a:ext>
                </a:extLst>
              </p:cNvPr>
              <p:cNvSpPr txBox="1"/>
              <p:nvPr/>
            </p:nvSpPr>
            <p:spPr>
              <a:xfrm>
                <a:off x="8991860" y="2152484"/>
                <a:ext cx="914400" cy="335351"/>
              </a:xfrm>
              <a:prstGeom prst="rect">
                <a:avLst/>
              </a:prstGeom>
              <a:noFill/>
              <a:ln w="28575">
                <a:solidFill>
                  <a:schemeClr val="tx1"/>
                </a:solidFill>
              </a:ln>
            </p:spPr>
            <p:txBody>
              <a:bodyPr wrap="square" rtlCol="0" anchor="ctr">
                <a:spAutoFit/>
              </a:bodyPr>
              <a:lstStyle/>
              <a:p>
                <a:pPr algn="ctr"/>
                <a:r>
                  <a:rPr lang="en-US" sz="3200" dirty="0"/>
                  <a:t>Load N</a:t>
                </a:r>
              </a:p>
            </p:txBody>
          </p:sp>
          <p:cxnSp>
            <p:nvCxnSpPr>
              <p:cNvPr id="28" name="Straight Connector 27">
                <a:extLst>
                  <a:ext uri="{FF2B5EF4-FFF2-40B4-BE49-F238E27FC236}">
                    <a16:creationId xmlns:a16="http://schemas.microsoft.com/office/drawing/2014/main" id="{AC29961C-7137-558E-C76E-4A9DFFF7BFD3}"/>
                  </a:ext>
                </a:extLst>
              </p:cNvPr>
              <p:cNvCxnSpPr>
                <a:cxnSpLocks/>
                <a:stCxn id="27" idx="2"/>
              </p:cNvCxnSpPr>
              <p:nvPr/>
            </p:nvCxnSpPr>
            <p:spPr>
              <a:xfrm>
                <a:off x="9449060" y="2487835"/>
                <a:ext cx="0" cy="336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FCF4A42-3CBF-35BB-18A5-B9EE5EF60DC7}"/>
                  </a:ext>
                </a:extLst>
              </p:cNvPr>
              <p:cNvGrpSpPr/>
              <p:nvPr/>
            </p:nvGrpSpPr>
            <p:grpSpPr>
              <a:xfrm>
                <a:off x="9445259" y="1284130"/>
                <a:ext cx="130609" cy="868354"/>
                <a:chOff x="6532487" y="1284130"/>
                <a:chExt cx="130609" cy="868354"/>
              </a:xfrm>
            </p:grpSpPr>
            <p:cxnSp>
              <p:nvCxnSpPr>
                <p:cNvPr id="30" name="Straight Connector 29">
                  <a:extLst>
                    <a:ext uri="{FF2B5EF4-FFF2-40B4-BE49-F238E27FC236}">
                      <a16:creationId xmlns:a16="http://schemas.microsoft.com/office/drawing/2014/main" id="{CDA8C454-ECD9-3513-9F8E-859F69DA7FCF}"/>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864FC-48D6-C4A9-99F1-5834E24BB920}"/>
                    </a:ext>
                  </a:extLst>
                </p:cNvPr>
                <p:cNvCxnSpPr>
                  <a:cxnSpLocks/>
                  <a:endCxn id="27" idx="0"/>
                </p:cNvCxnSpPr>
                <p:nvPr/>
              </p:nvCxnSpPr>
              <p:spPr>
                <a:xfrm>
                  <a:off x="6536288" y="1825788"/>
                  <a:ext cx="0" cy="3266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D7D9DFE-031C-5FE4-6C48-A544587B6DDE}"/>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F62E4E3D-0491-8A67-A245-DAEBCADC1F47}"/>
                </a:ext>
              </a:extLst>
            </p:cNvPr>
            <p:cNvGrpSpPr/>
            <p:nvPr/>
          </p:nvGrpSpPr>
          <p:grpSpPr>
            <a:xfrm>
              <a:off x="7479070" y="2335222"/>
              <a:ext cx="369346" cy="64546"/>
              <a:chOff x="8261873" y="4405583"/>
              <a:chExt cx="369346" cy="64546"/>
            </a:xfrm>
          </p:grpSpPr>
          <p:sp>
            <p:nvSpPr>
              <p:cNvPr id="24" name="Oval 23">
                <a:extLst>
                  <a:ext uri="{FF2B5EF4-FFF2-40B4-BE49-F238E27FC236}">
                    <a16:creationId xmlns:a16="http://schemas.microsoft.com/office/drawing/2014/main" id="{3A1DE407-A3BB-000F-AE0F-0AEC3251F575}"/>
                  </a:ext>
                </a:extLst>
              </p:cNvPr>
              <p:cNvSpPr/>
              <p:nvPr/>
            </p:nvSpPr>
            <p:spPr>
              <a:xfrm>
                <a:off x="82618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a:extLst>
                  <a:ext uri="{FF2B5EF4-FFF2-40B4-BE49-F238E27FC236}">
                    <a16:creationId xmlns:a16="http://schemas.microsoft.com/office/drawing/2014/main" id="{B83A1AB2-010F-9D12-4844-B4A83D60BA87}"/>
                  </a:ext>
                </a:extLst>
              </p:cNvPr>
              <p:cNvSpPr/>
              <p:nvPr/>
            </p:nvSpPr>
            <p:spPr>
              <a:xfrm>
                <a:off x="84142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25">
                <a:extLst>
                  <a:ext uri="{FF2B5EF4-FFF2-40B4-BE49-F238E27FC236}">
                    <a16:creationId xmlns:a16="http://schemas.microsoft.com/office/drawing/2014/main" id="{BC18B209-A1E8-B22A-6DF8-7A9721A05513}"/>
                  </a:ext>
                </a:extLst>
              </p:cNvPr>
              <p:cNvSpPr/>
              <p:nvPr/>
            </p:nvSpPr>
            <p:spPr>
              <a:xfrm>
                <a:off x="85666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23" name="TextBox 22">
              <a:extLst>
                <a:ext uri="{FF2B5EF4-FFF2-40B4-BE49-F238E27FC236}">
                  <a16:creationId xmlns:a16="http://schemas.microsoft.com/office/drawing/2014/main" id="{73422F0C-7850-05C3-3BB2-92BC9298A2B1}"/>
                </a:ext>
              </a:extLst>
            </p:cNvPr>
            <p:cNvSpPr txBox="1"/>
            <p:nvPr/>
          </p:nvSpPr>
          <p:spPr>
            <a:xfrm>
              <a:off x="3976218" y="1125095"/>
              <a:ext cx="914400" cy="335351"/>
            </a:xfrm>
            <a:prstGeom prst="rect">
              <a:avLst/>
            </a:prstGeom>
            <a:solidFill>
              <a:schemeClr val="bg1"/>
            </a:solidFill>
            <a:ln w="28575">
              <a:solidFill>
                <a:schemeClr val="tx1"/>
              </a:solidFill>
            </a:ln>
          </p:spPr>
          <p:txBody>
            <a:bodyPr wrap="square" rtlCol="0" anchor="ctr">
              <a:spAutoFit/>
            </a:bodyPr>
            <a:lstStyle/>
            <a:p>
              <a:pPr algn="ctr"/>
              <a:r>
                <a:rPr lang="en-US" sz="3200" dirty="0"/>
                <a:t>Meter</a:t>
              </a:r>
            </a:p>
          </p:txBody>
        </p:sp>
      </p:grpSp>
      <p:grpSp>
        <p:nvGrpSpPr>
          <p:cNvPr id="96" name="Group 95">
            <a:extLst>
              <a:ext uri="{FF2B5EF4-FFF2-40B4-BE49-F238E27FC236}">
                <a16:creationId xmlns:a16="http://schemas.microsoft.com/office/drawing/2014/main" id="{7EF1F50F-D270-33C4-2290-AA3937A7B291}"/>
              </a:ext>
            </a:extLst>
          </p:cNvPr>
          <p:cNvGrpSpPr/>
          <p:nvPr/>
        </p:nvGrpSpPr>
        <p:grpSpPr>
          <a:xfrm>
            <a:off x="4410085" y="3053567"/>
            <a:ext cx="957733" cy="584774"/>
            <a:chOff x="3048990" y="3233720"/>
            <a:chExt cx="957733" cy="584774"/>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D0BFF084-27D4-02B9-50E4-27DA5B27BDD2}"/>
                    </a:ext>
                  </a:extLst>
                </p:cNvPr>
                <p:cNvSpPr txBox="1"/>
                <p:nvPr/>
              </p:nvSpPr>
              <p:spPr>
                <a:xfrm>
                  <a:off x="3048990" y="3247303"/>
                  <a:ext cx="930216"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1</m:t>
                            </m:r>
                          </m:sub>
                        </m:sSub>
                        <m:d>
                          <m:dPr>
                            <m:ctrlPr>
                              <a:rPr lang="en-US" sz="2800" i="1">
                                <a:latin typeface="Cambria Math" panose="02040503050406030204" pitchFamily="18" charset="0"/>
                              </a:rPr>
                            </m:ctrlPr>
                          </m:dPr>
                          <m:e>
                            <m:r>
                              <a:rPr lang="en-US" sz="2800" i="1">
                                <a:latin typeface="Cambria Math" panose="02040503050406030204" pitchFamily="18" charset="0"/>
                              </a:rPr>
                              <m:t>𝑡</m:t>
                            </m:r>
                          </m:e>
                        </m:d>
                      </m:oMath>
                    </m:oMathPara>
                  </a14:m>
                  <a:endParaRPr lang="en-US" sz="2800" dirty="0"/>
                </a:p>
              </p:txBody>
            </p:sp>
          </mc:Choice>
          <mc:Fallback xmlns="">
            <p:sp>
              <p:nvSpPr>
                <p:cNvPr id="93" name="TextBox 92">
                  <a:extLst>
                    <a:ext uri="{FF2B5EF4-FFF2-40B4-BE49-F238E27FC236}">
                      <a16:creationId xmlns:a16="http://schemas.microsoft.com/office/drawing/2014/main" id="{D0BFF084-27D4-02B9-50E4-27DA5B27BDD2}"/>
                    </a:ext>
                  </a:extLst>
                </p:cNvPr>
                <p:cNvSpPr txBox="1">
                  <a:spLocks noRot="1" noChangeAspect="1" noMove="1" noResize="1" noEditPoints="1" noAdjustHandles="1" noChangeArrowheads="1" noChangeShapeType="1" noTextEdit="1"/>
                </p:cNvSpPr>
                <p:nvPr/>
              </p:nvSpPr>
              <p:spPr>
                <a:xfrm>
                  <a:off x="3048990" y="3247303"/>
                  <a:ext cx="930216" cy="523220"/>
                </a:xfrm>
                <a:prstGeom prst="rect">
                  <a:avLst/>
                </a:prstGeom>
                <a:blipFill>
                  <a:blip r:embed="rId3"/>
                  <a:stretch>
                    <a:fillRect l="-4054" b="-2381"/>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BDB4022-3438-0A46-D68A-E6EE13506B1D}"/>
                </a:ext>
              </a:extLst>
            </p:cNvPr>
            <p:cNvCxnSpPr/>
            <p:nvPr/>
          </p:nvCxnSpPr>
          <p:spPr>
            <a:xfrm>
              <a:off x="4006723" y="3233720"/>
              <a:ext cx="0" cy="584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472D779-E30C-80B0-842E-8F608EC7EFDA}"/>
              </a:ext>
            </a:extLst>
          </p:cNvPr>
          <p:cNvGrpSpPr/>
          <p:nvPr/>
        </p:nvGrpSpPr>
        <p:grpSpPr>
          <a:xfrm>
            <a:off x="6529208" y="3061633"/>
            <a:ext cx="957733" cy="584774"/>
            <a:chOff x="3048990" y="3233720"/>
            <a:chExt cx="957733" cy="584774"/>
          </a:xfrm>
        </p:grpSpPr>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250B0CB-7105-40A3-50C4-60EE43DA8590}"/>
                    </a:ext>
                  </a:extLst>
                </p:cNvPr>
                <p:cNvSpPr txBox="1"/>
                <p:nvPr/>
              </p:nvSpPr>
              <p:spPr>
                <a:xfrm>
                  <a:off x="3048990" y="3247303"/>
                  <a:ext cx="930216"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2</m:t>
                            </m:r>
                          </m:sub>
                        </m:sSub>
                        <m:d>
                          <m:dPr>
                            <m:ctrlPr>
                              <a:rPr lang="en-US" sz="2800" i="1">
                                <a:latin typeface="Cambria Math" panose="02040503050406030204" pitchFamily="18" charset="0"/>
                              </a:rPr>
                            </m:ctrlPr>
                          </m:dPr>
                          <m:e>
                            <m:r>
                              <a:rPr lang="en-US" sz="2800" i="1">
                                <a:latin typeface="Cambria Math" panose="02040503050406030204" pitchFamily="18" charset="0"/>
                              </a:rPr>
                              <m:t>𝑡</m:t>
                            </m:r>
                          </m:e>
                        </m:d>
                      </m:oMath>
                    </m:oMathPara>
                  </a14:m>
                  <a:endParaRPr lang="en-US" sz="2800" dirty="0"/>
                </a:p>
              </p:txBody>
            </p:sp>
          </mc:Choice>
          <mc:Fallback xmlns="">
            <p:sp>
              <p:nvSpPr>
                <p:cNvPr id="98" name="TextBox 97">
                  <a:extLst>
                    <a:ext uri="{FF2B5EF4-FFF2-40B4-BE49-F238E27FC236}">
                      <a16:creationId xmlns:a16="http://schemas.microsoft.com/office/drawing/2014/main" id="{E250B0CB-7105-40A3-50C4-60EE43DA8590}"/>
                    </a:ext>
                  </a:extLst>
                </p:cNvPr>
                <p:cNvSpPr txBox="1">
                  <a:spLocks noRot="1" noChangeAspect="1" noMove="1" noResize="1" noEditPoints="1" noAdjustHandles="1" noChangeArrowheads="1" noChangeShapeType="1" noTextEdit="1"/>
                </p:cNvSpPr>
                <p:nvPr/>
              </p:nvSpPr>
              <p:spPr>
                <a:xfrm>
                  <a:off x="3048990" y="3247303"/>
                  <a:ext cx="930216" cy="523220"/>
                </a:xfrm>
                <a:prstGeom prst="rect">
                  <a:avLst/>
                </a:prstGeom>
                <a:blipFill>
                  <a:blip r:embed="rId4"/>
                  <a:stretch>
                    <a:fillRect l="-4054" b="-2326"/>
                  </a:stretch>
                </a:blipFill>
              </p:spPr>
              <p:txBody>
                <a:bodyPr/>
                <a:lstStyle/>
                <a:p>
                  <a:r>
                    <a:rPr lang="en-US">
                      <a:noFill/>
                    </a:rPr>
                    <a:t> </a:t>
                  </a:r>
                </a:p>
              </p:txBody>
            </p:sp>
          </mc:Fallback>
        </mc:AlternateContent>
        <p:cxnSp>
          <p:nvCxnSpPr>
            <p:cNvPr id="99" name="Straight Arrow Connector 98">
              <a:extLst>
                <a:ext uri="{FF2B5EF4-FFF2-40B4-BE49-F238E27FC236}">
                  <a16:creationId xmlns:a16="http://schemas.microsoft.com/office/drawing/2014/main" id="{EB043A1E-491C-4240-CD29-3A296A1485FC}"/>
                </a:ext>
              </a:extLst>
            </p:cNvPr>
            <p:cNvCxnSpPr/>
            <p:nvPr/>
          </p:nvCxnSpPr>
          <p:spPr>
            <a:xfrm>
              <a:off x="4006723" y="3233720"/>
              <a:ext cx="0" cy="584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6C7B565D-18CC-B3E1-78C8-18D5ACC7A6F9}"/>
              </a:ext>
            </a:extLst>
          </p:cNvPr>
          <p:cNvGrpSpPr/>
          <p:nvPr/>
        </p:nvGrpSpPr>
        <p:grpSpPr>
          <a:xfrm>
            <a:off x="9651672" y="3048864"/>
            <a:ext cx="957733" cy="584774"/>
            <a:chOff x="3048990" y="3233720"/>
            <a:chExt cx="957733" cy="584774"/>
          </a:xfrm>
        </p:grpSpPr>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D32508-122E-83DC-18A2-A1848283FFBE}"/>
                    </a:ext>
                  </a:extLst>
                </p:cNvPr>
                <p:cNvSpPr txBox="1"/>
                <p:nvPr/>
              </p:nvSpPr>
              <p:spPr>
                <a:xfrm>
                  <a:off x="3048990" y="3247303"/>
                  <a:ext cx="930216"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𝑁</m:t>
                            </m:r>
                          </m:sub>
                        </m:sSub>
                        <m:d>
                          <m:dPr>
                            <m:ctrlPr>
                              <a:rPr lang="en-US" sz="2800" i="1">
                                <a:latin typeface="Cambria Math" panose="02040503050406030204" pitchFamily="18" charset="0"/>
                              </a:rPr>
                            </m:ctrlPr>
                          </m:dPr>
                          <m:e>
                            <m:r>
                              <a:rPr lang="en-US" sz="2800" i="1">
                                <a:latin typeface="Cambria Math" panose="02040503050406030204" pitchFamily="18" charset="0"/>
                              </a:rPr>
                              <m:t>𝑡</m:t>
                            </m:r>
                          </m:e>
                        </m:d>
                      </m:oMath>
                    </m:oMathPara>
                  </a14:m>
                  <a:endParaRPr lang="en-US" sz="2800" dirty="0"/>
                </a:p>
              </p:txBody>
            </p:sp>
          </mc:Choice>
          <mc:Fallback xmlns="">
            <p:sp>
              <p:nvSpPr>
                <p:cNvPr id="102" name="TextBox 101">
                  <a:extLst>
                    <a:ext uri="{FF2B5EF4-FFF2-40B4-BE49-F238E27FC236}">
                      <a16:creationId xmlns:a16="http://schemas.microsoft.com/office/drawing/2014/main" id="{D0D32508-122E-83DC-18A2-A1848283FFBE}"/>
                    </a:ext>
                  </a:extLst>
                </p:cNvPr>
                <p:cNvSpPr txBox="1">
                  <a:spLocks noRot="1" noChangeAspect="1" noMove="1" noResize="1" noEditPoints="1" noAdjustHandles="1" noChangeArrowheads="1" noChangeShapeType="1" noTextEdit="1"/>
                </p:cNvSpPr>
                <p:nvPr/>
              </p:nvSpPr>
              <p:spPr>
                <a:xfrm>
                  <a:off x="3048990" y="3247303"/>
                  <a:ext cx="930216" cy="523220"/>
                </a:xfrm>
                <a:prstGeom prst="rect">
                  <a:avLst/>
                </a:prstGeom>
                <a:blipFill>
                  <a:blip r:embed="rId5"/>
                  <a:stretch>
                    <a:fillRect l="-2667" b="-2326"/>
                  </a:stretch>
                </a:blipFill>
              </p:spPr>
              <p:txBody>
                <a:bodyPr/>
                <a:lstStyle/>
                <a:p>
                  <a:r>
                    <a:rPr lang="en-US">
                      <a:noFill/>
                    </a:rPr>
                    <a:t> </a:t>
                  </a:r>
                </a:p>
              </p:txBody>
            </p:sp>
          </mc:Fallback>
        </mc:AlternateContent>
        <p:cxnSp>
          <p:nvCxnSpPr>
            <p:cNvPr id="103" name="Straight Arrow Connector 102">
              <a:extLst>
                <a:ext uri="{FF2B5EF4-FFF2-40B4-BE49-F238E27FC236}">
                  <a16:creationId xmlns:a16="http://schemas.microsoft.com/office/drawing/2014/main" id="{7729EFE1-A6A2-B681-F4EF-B1F491EA782C}"/>
                </a:ext>
              </a:extLst>
            </p:cNvPr>
            <p:cNvCxnSpPr/>
            <p:nvPr/>
          </p:nvCxnSpPr>
          <p:spPr>
            <a:xfrm>
              <a:off x="4006723" y="3233720"/>
              <a:ext cx="0" cy="584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Date Placeholder 103">
            <a:extLst>
              <a:ext uri="{FF2B5EF4-FFF2-40B4-BE49-F238E27FC236}">
                <a16:creationId xmlns:a16="http://schemas.microsoft.com/office/drawing/2014/main" id="{90877DD8-3873-67AB-5392-E6DD443AB9FD}"/>
              </a:ext>
            </a:extLst>
          </p:cNvPr>
          <p:cNvSpPr>
            <a:spLocks noGrp="1"/>
          </p:cNvSpPr>
          <p:nvPr>
            <p:ph type="dt" sz="half" idx="10"/>
          </p:nvPr>
        </p:nvSpPr>
        <p:spPr/>
        <p:txBody>
          <a:bodyPr/>
          <a:lstStyle/>
          <a:p>
            <a:r>
              <a:rPr lang="en-US"/>
              <a:t>© 2023 Daniel Kirschen</a:t>
            </a:r>
            <a:endParaRPr lang="en-US" dirty="0"/>
          </a:p>
        </p:txBody>
      </p:sp>
      <p:sp>
        <p:nvSpPr>
          <p:cNvPr id="105" name="Slide Number Placeholder 104">
            <a:extLst>
              <a:ext uri="{FF2B5EF4-FFF2-40B4-BE49-F238E27FC236}">
                <a16:creationId xmlns:a16="http://schemas.microsoft.com/office/drawing/2014/main" id="{E190D26C-4031-27F2-B81D-3F797A3EFC85}"/>
              </a:ext>
            </a:extLst>
          </p:cNvPr>
          <p:cNvSpPr>
            <a:spLocks noGrp="1"/>
          </p:cNvSpPr>
          <p:nvPr>
            <p:ph type="sldNum" sz="quarter" idx="12"/>
          </p:nvPr>
        </p:nvSpPr>
        <p:spPr/>
        <p:txBody>
          <a:bodyPr/>
          <a:lstStyle/>
          <a:p>
            <a:fld id="{697646A6-6B76-9347-9EA0-ECEE7D8FD72D}" type="slidenum">
              <a:rPr lang="en-US" smtClean="0"/>
              <a:t>31</a:t>
            </a:fld>
            <a:endParaRPr lang="en-US"/>
          </a:p>
        </p:txBody>
      </p:sp>
    </p:spTree>
    <p:extLst>
      <p:ext uri="{BB962C8B-B14F-4D97-AF65-F5344CB8AC3E}">
        <p14:creationId xmlns:p14="http://schemas.microsoft.com/office/powerpoint/2010/main" val="1216284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D683-9572-8436-7CDD-B3869F21FDF4}"/>
              </a:ext>
            </a:extLst>
          </p:cNvPr>
          <p:cNvSpPr>
            <a:spLocks noGrp="1"/>
          </p:cNvSpPr>
          <p:nvPr>
            <p:ph type="title"/>
          </p:nvPr>
        </p:nvSpPr>
        <p:spPr/>
        <p:txBody>
          <a:bodyPr anchor="ctr">
            <a:normAutofit/>
          </a:bodyPr>
          <a:lstStyle/>
          <a:p>
            <a:r>
              <a:rPr lang="en-US" dirty="0"/>
              <a:t>Electromechanical meter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7AC3D9-A333-2186-922A-DD28D57BD46C}"/>
                  </a:ext>
                </a:extLst>
              </p:cNvPr>
              <p:cNvSpPr>
                <a:spLocks noGrp="1"/>
              </p:cNvSpPr>
              <p:nvPr>
                <p:ph idx="1"/>
              </p:nvPr>
            </p:nvSpPr>
            <p:spPr>
              <a:xfrm>
                <a:off x="838200" y="1555668"/>
                <a:ext cx="6393873" cy="4621295"/>
              </a:xfrm>
            </p:spPr>
            <p:txBody>
              <a:bodyPr>
                <a:normAutofit/>
              </a:bodyPr>
              <a:lstStyle/>
              <a:p>
                <a:pPr>
                  <a:lnSpc>
                    <a:spcPct val="120000"/>
                  </a:lnSpc>
                  <a:spcBef>
                    <a:spcPts val="0"/>
                  </a:spcBef>
                </a:pPr>
                <a:r>
                  <a:rPr lang="en-US" dirty="0"/>
                  <a:t>Measures only energy consumed</a:t>
                </a:r>
              </a:p>
              <a:p>
                <a:pPr>
                  <a:lnSpc>
                    <a:spcPct val="120000"/>
                  </a:lnSpc>
                  <a:spcBef>
                    <a:spcPts val="0"/>
                  </a:spcBef>
                </a:pPr>
                <a:r>
                  <a:rPr lang="en-US" dirty="0"/>
                  <a:t>Meter integrates mechanically the instantaneous active power</a:t>
                </a:r>
              </a:p>
              <a:p>
                <a:pPr marL="293688" indent="0">
                  <a:lnSpc>
                    <a:spcPct val="120000"/>
                  </a:lnSpc>
                  <a:spcBef>
                    <a:spcPts val="0"/>
                  </a:spcBef>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nary>
                        <m:naryPr>
                          <m:limLoc m:val="subSup"/>
                          <m:ctrlPr>
                            <a:rPr lang="en-US" i="1">
                              <a:latin typeface="Cambria Math" panose="02040503050406030204" pitchFamily="18" charset="0"/>
                            </a:rPr>
                          </m:ctrlPr>
                        </m:naryPr>
                        <m:sub>
                          <m:r>
                            <m:rPr>
                              <m:brk m:alnAt="1"/>
                            </m:rPr>
                            <a:rPr lang="en-US" b="0" i="1" smtClean="0">
                              <a:latin typeface="Cambria Math" panose="02040503050406030204" pitchFamily="18" charset="0"/>
                            </a:rPr>
                            <m:t>𝑡</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sup>
                        <m:e>
                          <m:d>
                            <m:dPr>
                              <m:begChr m:val="{"/>
                              <m:endChr m:val="}"/>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nary>
                            </m:e>
                          </m:d>
                          <m:r>
                            <a:rPr lang="en-US" i="1">
                              <a:latin typeface="Cambria Math" panose="02040503050406030204" pitchFamily="18" charset="0"/>
                            </a:rPr>
                            <m:t>𝑑𝑡</m:t>
                          </m:r>
                        </m:e>
                      </m:nary>
                    </m:oMath>
                  </m:oMathPara>
                </a14:m>
                <a:endParaRPr lang="en-US" dirty="0"/>
              </a:p>
              <a:p>
                <a:pPr>
                  <a:lnSpc>
                    <a:spcPct val="120000"/>
                  </a:lnSpc>
                  <a:spcBef>
                    <a:spcPts val="0"/>
                  </a:spcBef>
                </a:pPr>
                <a:r>
                  <a:rPr lang="en-US" dirty="0"/>
                  <a:t>T: reading interval (typically one month)</a:t>
                </a:r>
              </a:p>
              <a:p>
                <a:pPr>
                  <a:lnSpc>
                    <a:spcPct val="120000"/>
                  </a:lnSpc>
                  <a:spcBef>
                    <a:spcPts val="0"/>
                  </a:spcBef>
                </a:pPr>
                <a:r>
                  <a:rPr lang="en-US" dirty="0"/>
                  <a:t>No charge for reactive power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97AC3D9-A333-2186-922A-DD28D57BD46C}"/>
                  </a:ext>
                </a:extLst>
              </p:cNvPr>
              <p:cNvSpPr>
                <a:spLocks noGrp="1" noRot="1" noChangeAspect="1" noMove="1" noResize="1" noEditPoints="1" noAdjustHandles="1" noChangeArrowheads="1" noChangeShapeType="1" noTextEdit="1"/>
              </p:cNvSpPr>
              <p:nvPr>
                <p:ph idx="1"/>
              </p:nvPr>
            </p:nvSpPr>
            <p:spPr>
              <a:xfrm>
                <a:off x="838200" y="1555668"/>
                <a:ext cx="6393873" cy="4621295"/>
              </a:xfrm>
              <a:blipFill>
                <a:blip r:embed="rId2"/>
                <a:stretch>
                  <a:fillRect l="-6944" t="-274" b="-19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2CC2088-B23D-DFF1-7C93-9F22BB70FEBA}"/>
              </a:ext>
            </a:extLst>
          </p:cNvPr>
          <p:cNvSpPr>
            <a:spLocks noGrp="1"/>
          </p:cNvSpPr>
          <p:nvPr>
            <p:ph type="dt" sz="half" idx="10"/>
          </p:nvPr>
        </p:nvSpPr>
        <p:spPr/>
        <p:txBody>
          <a:bodyPr anchor="ctr">
            <a:normAutofit/>
          </a:bodyPr>
          <a:lstStyle/>
          <a:p>
            <a:pPr>
              <a:lnSpc>
                <a:spcPct val="90000"/>
              </a:lnSpc>
              <a:spcAft>
                <a:spcPts val="600"/>
              </a:spcAft>
            </a:pPr>
            <a:r>
              <a:rPr lang="en-US" altLang="x-none" sz="900"/>
              <a:t>© 2023 Daniel Kirschen</a:t>
            </a:r>
          </a:p>
        </p:txBody>
      </p:sp>
      <p:sp>
        <p:nvSpPr>
          <p:cNvPr id="5" name="Slide Number Placeholder 4">
            <a:extLst>
              <a:ext uri="{FF2B5EF4-FFF2-40B4-BE49-F238E27FC236}">
                <a16:creationId xmlns:a16="http://schemas.microsoft.com/office/drawing/2014/main" id="{80344C04-5358-8BC5-58D9-3F8FA956A163}"/>
              </a:ext>
            </a:extLst>
          </p:cNvPr>
          <p:cNvSpPr>
            <a:spLocks noGrp="1"/>
          </p:cNvSpPr>
          <p:nvPr>
            <p:ph type="sldNum" sz="quarter" idx="12"/>
          </p:nvPr>
        </p:nvSpPr>
        <p:spPr/>
        <p:txBody>
          <a:bodyPr anchor="ctr">
            <a:normAutofit/>
          </a:bodyPr>
          <a:lstStyle/>
          <a:p>
            <a:pPr>
              <a:lnSpc>
                <a:spcPct val="90000"/>
              </a:lnSpc>
              <a:spcAft>
                <a:spcPts val="600"/>
              </a:spcAft>
            </a:pPr>
            <a:fld id="{0F44D807-095E-6941-91CE-3336B41C69F4}" type="slidenum">
              <a:rPr lang="en-US" altLang="x-none" sz="900"/>
              <a:pPr>
                <a:lnSpc>
                  <a:spcPct val="90000"/>
                </a:lnSpc>
                <a:spcAft>
                  <a:spcPts val="600"/>
                </a:spcAft>
              </a:pPr>
              <a:t>32</a:t>
            </a:fld>
            <a:endParaRPr lang="en-US" altLang="x-none" sz="900"/>
          </a:p>
        </p:txBody>
      </p:sp>
      <p:pic>
        <p:nvPicPr>
          <p:cNvPr id="217090" name="Picture 2" descr="A close-up of a meter&#10;&#10;Description automatically generated with low confidence">
            <a:hlinkClick r:id="rId3"/>
            <a:extLst>
              <a:ext uri="{FF2B5EF4-FFF2-40B4-BE49-F238E27FC236}">
                <a16:creationId xmlns:a16="http://schemas.microsoft.com/office/drawing/2014/main" id="{D42F7189-793D-D4F4-E080-E3C1C243BD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94042" y="1555668"/>
            <a:ext cx="3709515" cy="4351338"/>
          </a:xfrm>
          <a:prstGeom prst="rect">
            <a:avLst/>
          </a:prstGeom>
          <a:solidFill>
            <a:srgbClr val="FFFFFF"/>
          </a:solidFill>
        </p:spPr>
      </p:pic>
    </p:spTree>
    <p:extLst>
      <p:ext uri="{BB962C8B-B14F-4D97-AF65-F5344CB8AC3E}">
        <p14:creationId xmlns:p14="http://schemas.microsoft.com/office/powerpoint/2010/main" val="6522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F95956D-9924-7643-19B7-DAE4C117E6BD}"/>
              </a:ext>
            </a:extLst>
          </p:cNvPr>
          <p:cNvSpPr>
            <a:spLocks noGrp="1"/>
          </p:cNvSpPr>
          <p:nvPr>
            <p:ph type="title"/>
          </p:nvPr>
        </p:nvSpPr>
        <p:spPr>
          <a:xfrm>
            <a:off x="839788" y="365125"/>
            <a:ext cx="10515600" cy="1009363"/>
          </a:xfrm>
        </p:spPr>
        <p:txBody>
          <a:bodyPr anchor="ctr">
            <a:normAutofit/>
          </a:bodyPr>
          <a:lstStyle/>
          <a:p>
            <a:r>
              <a:rPr lang="en-US" dirty="0"/>
              <a:t>“Smart” electronic meter</a:t>
            </a:r>
          </a:p>
        </p:txBody>
      </p:sp>
      <p:pic>
        <p:nvPicPr>
          <p:cNvPr id="218114" name="Picture 2" descr="Seattle City Light selects Landis+Gyr AMI grid solution - Smart Energy  International">
            <a:hlinkClick r:id="rId2"/>
            <a:extLst>
              <a:ext uri="{FF2B5EF4-FFF2-40B4-BE49-F238E27FC236}">
                <a16:creationId xmlns:a16="http://schemas.microsoft.com/office/drawing/2014/main" id="{DAE9C9DB-52A5-1F99-684C-391DE7B57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22" r="2" b="2"/>
          <a:stretch/>
        </p:blipFill>
        <p:spPr bwMode="auto">
          <a:xfrm>
            <a:off x="839788" y="1555668"/>
            <a:ext cx="5157787" cy="4633995"/>
          </a:xfrm>
          <a:prstGeom prst="rect">
            <a:avLst/>
          </a:prstGeom>
          <a:solidFill>
            <a:srgbClr val="FFFFFF"/>
          </a:solidFill>
        </p:spPr>
      </p:pic>
      <p:sp>
        <p:nvSpPr>
          <p:cNvPr id="135" name="Content Placeholder 3">
            <a:extLst>
              <a:ext uri="{FF2B5EF4-FFF2-40B4-BE49-F238E27FC236}">
                <a16:creationId xmlns:a16="http://schemas.microsoft.com/office/drawing/2014/main" id="{1300EC83-CA08-208A-AC84-74129FCA79DC}"/>
              </a:ext>
            </a:extLst>
          </p:cNvPr>
          <p:cNvSpPr>
            <a:spLocks noGrp="1"/>
          </p:cNvSpPr>
          <p:nvPr>
            <p:ph sz="quarter" idx="4"/>
          </p:nvPr>
        </p:nvSpPr>
        <p:spPr>
          <a:xfrm>
            <a:off x="6172200" y="1555668"/>
            <a:ext cx="5183188" cy="4633995"/>
          </a:xfrm>
        </p:spPr>
        <p:txBody>
          <a:bodyPr>
            <a:normAutofit/>
          </a:bodyPr>
          <a:lstStyle/>
          <a:p>
            <a:r>
              <a:rPr lang="en-US" sz="3600" dirty="0"/>
              <a:t>Digital rather than mechanical integration</a:t>
            </a:r>
          </a:p>
          <a:p>
            <a:r>
              <a:rPr lang="en-US" sz="3600" dirty="0"/>
              <a:t>Makes possible:</a:t>
            </a:r>
          </a:p>
          <a:p>
            <a:pPr lvl="1"/>
            <a:r>
              <a:rPr lang="en-US" sz="3200" dirty="0"/>
              <a:t>Remote reading</a:t>
            </a:r>
          </a:p>
          <a:p>
            <a:pPr lvl="1"/>
            <a:r>
              <a:rPr lang="en-US" sz="3200" dirty="0"/>
              <a:t>Remote disconnection</a:t>
            </a:r>
          </a:p>
          <a:p>
            <a:pPr lvl="1"/>
            <a:r>
              <a:rPr lang="en-US" sz="3200" dirty="0"/>
              <a:t>Remote outage detection</a:t>
            </a:r>
          </a:p>
        </p:txBody>
      </p:sp>
      <p:sp>
        <p:nvSpPr>
          <p:cNvPr id="5" name="Date Placeholder 4">
            <a:extLst>
              <a:ext uri="{FF2B5EF4-FFF2-40B4-BE49-F238E27FC236}">
                <a16:creationId xmlns:a16="http://schemas.microsoft.com/office/drawing/2014/main" id="{1EA23663-C29D-19B5-6311-9DC49BD37E36}"/>
              </a:ext>
            </a:extLst>
          </p:cNvPr>
          <p:cNvSpPr>
            <a:spLocks noGrp="1"/>
          </p:cNvSpPr>
          <p:nvPr>
            <p:ph type="dt" sz="half" idx="10"/>
          </p:nvPr>
        </p:nvSpPr>
        <p:spPr>
          <a:xfrm>
            <a:off x="0" y="6580641"/>
            <a:ext cx="2950029" cy="365125"/>
          </a:xfrm>
        </p:spPr>
        <p:txBody>
          <a:bodyPr anchor="ctr">
            <a:normAutofit/>
          </a:bodyPr>
          <a:lstStyle/>
          <a:p>
            <a:pPr>
              <a:spcAft>
                <a:spcPts val="600"/>
              </a:spcAft>
            </a:pPr>
            <a:r>
              <a:rPr lang="en-US" altLang="x-none"/>
              <a:t>© 2023 Daniel Kirschen</a:t>
            </a:r>
          </a:p>
        </p:txBody>
      </p:sp>
      <p:sp>
        <p:nvSpPr>
          <p:cNvPr id="6" name="Slide Number Placeholder 5">
            <a:extLst>
              <a:ext uri="{FF2B5EF4-FFF2-40B4-BE49-F238E27FC236}">
                <a16:creationId xmlns:a16="http://schemas.microsoft.com/office/drawing/2014/main" id="{D2B82965-CA9D-DC18-DE33-6E61045C2F68}"/>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704058E2-CF8D-0B4B-BE15-059FEC2C8870}" type="slidenum">
              <a:rPr lang="en-US" altLang="x-none"/>
              <a:pPr>
                <a:spcAft>
                  <a:spcPts val="600"/>
                </a:spcAft>
              </a:pPr>
              <a:t>33</a:t>
            </a:fld>
            <a:endParaRPr lang="en-US" altLang="x-none"/>
          </a:p>
        </p:txBody>
      </p:sp>
    </p:spTree>
    <p:extLst>
      <p:ext uri="{BB962C8B-B14F-4D97-AF65-F5344CB8AC3E}">
        <p14:creationId xmlns:p14="http://schemas.microsoft.com/office/powerpoint/2010/main" val="3875701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D683-9572-8436-7CDD-B3869F21FDF4}"/>
              </a:ext>
            </a:extLst>
          </p:cNvPr>
          <p:cNvSpPr>
            <a:spLocks noGrp="1"/>
          </p:cNvSpPr>
          <p:nvPr>
            <p:ph type="title"/>
          </p:nvPr>
        </p:nvSpPr>
        <p:spPr/>
        <p:txBody>
          <a:bodyPr>
            <a:noAutofit/>
          </a:bodyPr>
          <a:lstStyle/>
          <a:p>
            <a:r>
              <a:rPr lang="en-US" dirty="0"/>
              <a:t>Electricity bill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7AC3D9-A333-2186-922A-DD28D57BD46C}"/>
                  </a:ext>
                </a:extLst>
              </p:cNvPr>
              <p:cNvSpPr>
                <a:spLocks noGrp="1"/>
              </p:cNvSpPr>
              <p:nvPr>
                <p:ph idx="1"/>
              </p:nvPr>
            </p:nvSpPr>
            <p:spPr/>
            <p:txBody>
              <a:bodyPr>
                <a:normAutofit fontScale="92500" lnSpcReduction="10000"/>
              </a:bodyPr>
              <a:lstStyle/>
              <a:p>
                <a:r>
                  <a:rPr lang="en-US" dirty="0"/>
                  <a:t>Residential and small commercial consumers:</a:t>
                </a:r>
              </a:p>
              <a:p>
                <a:pPr marL="457200" lvl="1" indent="0">
                  <a:buNone/>
                </a:pPr>
                <a:r>
                  <a:rPr lang="en-US" dirty="0"/>
                  <a:t>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𝐹𝐶</m:t>
                    </m:r>
                  </m:oMath>
                </a14:m>
                <a:endParaRPr lang="en-US" dirty="0"/>
              </a:p>
              <a:p>
                <a:pPr lvl="1"/>
                <a14:m>
                  <m:oMath xmlns:m="http://schemas.openxmlformats.org/officeDocument/2006/math">
                    <m:r>
                      <a:rPr lang="en-US" i="1">
                        <a:latin typeface="Cambria Math" panose="02040503050406030204" pitchFamily="18" charset="0"/>
                      </a:rPr>
                      <m:t>𝑐</m:t>
                    </m:r>
                  </m:oMath>
                </a14:m>
                <a:r>
                  <a:rPr lang="en-US" dirty="0"/>
                  <a:t>: rate in $/kWh</a:t>
                </a:r>
              </a:p>
              <a:p>
                <a:pPr lvl="1"/>
                <a14:m>
                  <m:oMath xmlns:m="http://schemas.openxmlformats.org/officeDocument/2006/math">
                    <m:r>
                      <a:rPr lang="en-US" i="1" dirty="0" smtClean="0">
                        <a:latin typeface="Cambria Math" panose="02040503050406030204" pitchFamily="18" charset="0"/>
                      </a:rPr>
                      <m:t>𝐹𝐶</m:t>
                    </m:r>
                  </m:oMath>
                </a14:m>
                <a:r>
                  <a:rPr lang="en-US" dirty="0"/>
                  <a:t>: fixed charge ($)</a:t>
                </a:r>
              </a:p>
              <a:p>
                <a:pPr lvl="1"/>
                <a14:m>
                  <m:oMath xmlns:m="http://schemas.openxmlformats.org/officeDocument/2006/math">
                    <m:r>
                      <a:rPr lang="en-US" i="1" dirty="0" smtClean="0">
                        <a:latin typeface="Cambria Math" panose="02040503050406030204" pitchFamily="18" charset="0"/>
                      </a:rPr>
                      <m:t>𝐴</m:t>
                    </m:r>
                  </m:oMath>
                </a14:m>
                <a:r>
                  <a:rPr lang="en-US" dirty="0"/>
                  <a:t>: total amount</a:t>
                </a:r>
              </a:p>
              <a:p>
                <a:pPr lvl="1"/>
                <a:endParaRPr lang="en-US" dirty="0"/>
              </a:p>
              <a:p>
                <a:r>
                  <a:rPr lang="en-US" dirty="0"/>
                  <a:t>Larger commercial and industrial consumers:</a:t>
                </a:r>
              </a:p>
              <a:p>
                <a:pPr lvl="1"/>
                <a:r>
                  <a:rPr lang="en-US" dirty="0"/>
                  <a:t>Fixed charge ($)</a:t>
                </a:r>
              </a:p>
              <a:p>
                <a:pPr lvl="1"/>
                <a:r>
                  <a:rPr lang="en-US" dirty="0"/>
                  <a:t>Energy charge ($/kWh)</a:t>
                </a:r>
              </a:p>
              <a:p>
                <a:pPr lvl="1"/>
                <a:r>
                  <a:rPr lang="en-US" dirty="0"/>
                  <a:t>Peak demand charge ($/</a:t>
                </a:r>
                <a:r>
                  <a:rPr lang="en-US" dirty="0" err="1"/>
                  <a:t>kW</a:t>
                </a:r>
                <a:r>
                  <a:rPr lang="en-US" baseline="-25000" dirty="0" err="1"/>
                  <a:t>peak</a:t>
                </a:r>
                <a:r>
                  <a:rPr lang="en-US" dirty="0"/>
                  <a:t>)</a:t>
                </a:r>
              </a:p>
              <a:p>
                <a:pPr lvl="1"/>
                <a:r>
                  <a:rPr lang="en-US" dirty="0"/>
                  <a:t>Penalty for poor power factor</a:t>
                </a:r>
              </a:p>
              <a:p>
                <a:pPr lvl="1"/>
                <a:endParaRPr lang="en-US" dirty="0"/>
              </a:p>
              <a:p>
                <a:pPr lvl="1"/>
                <a:r>
                  <a:rPr lang="en-US" dirty="0"/>
                  <a:t>Requires a more expensive meter</a:t>
                </a:r>
              </a:p>
            </p:txBody>
          </p:sp>
        </mc:Choice>
        <mc:Fallback xmlns="">
          <p:sp>
            <p:nvSpPr>
              <p:cNvPr id="3" name="Content Placeholder 2">
                <a:extLst>
                  <a:ext uri="{FF2B5EF4-FFF2-40B4-BE49-F238E27FC236}">
                    <a16:creationId xmlns:a16="http://schemas.microsoft.com/office/drawing/2014/main" id="{B97AC3D9-A333-2186-922A-DD28D57BD46C}"/>
                  </a:ext>
                </a:extLst>
              </p:cNvPr>
              <p:cNvSpPr>
                <a:spLocks noGrp="1" noRot="1" noChangeAspect="1" noMove="1" noResize="1" noEditPoints="1" noAdjustHandles="1" noChangeArrowheads="1" noChangeShapeType="1" noTextEdit="1"/>
              </p:cNvSpPr>
              <p:nvPr>
                <p:ph idx="1"/>
              </p:nvPr>
            </p:nvSpPr>
            <p:spPr>
              <a:blipFill>
                <a:blip r:embed="rId2"/>
                <a:stretch>
                  <a:fillRect l="-965" t="-2466" b="-2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2CC2088-B23D-DFF1-7C93-9F22BB70FEBA}"/>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80344C04-5358-8BC5-58D9-3F8FA956A163}"/>
              </a:ext>
            </a:extLst>
          </p:cNvPr>
          <p:cNvSpPr>
            <a:spLocks noGrp="1"/>
          </p:cNvSpPr>
          <p:nvPr>
            <p:ph type="sldNum" sz="quarter" idx="12"/>
          </p:nvPr>
        </p:nvSpPr>
        <p:spPr/>
        <p:txBody>
          <a:bodyPr/>
          <a:lstStyle/>
          <a:p>
            <a:fld id="{0F44D807-095E-6941-91CE-3336B41C69F4}" type="slidenum">
              <a:rPr lang="en-US" altLang="x-none" smtClean="0"/>
              <a:pPr/>
              <a:t>34</a:t>
            </a:fld>
            <a:endParaRPr lang="en-US" altLang="x-none" sz="1400">
              <a:solidFill>
                <a:schemeClr val="tx1"/>
              </a:solidFill>
            </a:endParaRPr>
          </a:p>
        </p:txBody>
      </p:sp>
    </p:spTree>
    <p:extLst>
      <p:ext uri="{BB962C8B-B14F-4D97-AF65-F5344CB8AC3E}">
        <p14:creationId xmlns:p14="http://schemas.microsoft.com/office/powerpoint/2010/main" val="106328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AD1F-A18E-DB7A-5FCD-AE780F442C36}"/>
              </a:ext>
            </a:extLst>
          </p:cNvPr>
          <p:cNvSpPr>
            <a:spLocks noGrp="1"/>
          </p:cNvSpPr>
          <p:nvPr>
            <p:ph type="title"/>
          </p:nvPr>
        </p:nvSpPr>
        <p:spPr/>
        <p:txBody>
          <a:bodyPr/>
          <a:lstStyle/>
          <a:p>
            <a:r>
              <a:rPr lang="en-US" dirty="0"/>
              <a:t>Why charge for peak demand?</a:t>
            </a:r>
          </a:p>
        </p:txBody>
      </p:sp>
      <p:sp>
        <p:nvSpPr>
          <p:cNvPr id="3" name="Content Placeholder 2">
            <a:extLst>
              <a:ext uri="{FF2B5EF4-FFF2-40B4-BE49-F238E27FC236}">
                <a16:creationId xmlns:a16="http://schemas.microsoft.com/office/drawing/2014/main" id="{8BBA1509-ECC2-1634-2508-52C1C15F93D5}"/>
              </a:ext>
            </a:extLst>
          </p:cNvPr>
          <p:cNvSpPr>
            <a:spLocks noGrp="1"/>
          </p:cNvSpPr>
          <p:nvPr>
            <p:ph idx="1"/>
          </p:nvPr>
        </p:nvSpPr>
        <p:spPr/>
        <p:txBody>
          <a:bodyPr/>
          <a:lstStyle/>
          <a:p>
            <a:r>
              <a:rPr lang="en-US" dirty="0"/>
              <a:t>The cost to the utility of supplying electricity is not just a function of the energy delivered</a:t>
            </a:r>
          </a:p>
          <a:p>
            <a:r>
              <a:rPr lang="en-US" dirty="0"/>
              <a:t>The cost of the generating plants and the transmission and distribution networks is determined by the maximum amount of power that they have to produce or transmit.</a:t>
            </a:r>
          </a:p>
        </p:txBody>
      </p:sp>
      <p:sp>
        <p:nvSpPr>
          <p:cNvPr id="4" name="Date Placeholder 3">
            <a:extLst>
              <a:ext uri="{FF2B5EF4-FFF2-40B4-BE49-F238E27FC236}">
                <a16:creationId xmlns:a16="http://schemas.microsoft.com/office/drawing/2014/main" id="{22A38B6D-0D25-2F53-993A-36B6618D376D}"/>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F8FD5277-1928-9000-934C-9A08658FE17A}"/>
              </a:ext>
            </a:extLst>
          </p:cNvPr>
          <p:cNvSpPr>
            <a:spLocks noGrp="1"/>
          </p:cNvSpPr>
          <p:nvPr>
            <p:ph type="sldNum" sz="quarter" idx="12"/>
          </p:nvPr>
        </p:nvSpPr>
        <p:spPr/>
        <p:txBody>
          <a:bodyPr/>
          <a:lstStyle/>
          <a:p>
            <a:fld id="{0F44D807-095E-6941-91CE-3336B41C69F4}" type="slidenum">
              <a:rPr lang="en-US" altLang="x-none" smtClean="0"/>
              <a:pPr/>
              <a:t>35</a:t>
            </a:fld>
            <a:endParaRPr lang="en-US" altLang="x-none" sz="1400">
              <a:solidFill>
                <a:schemeClr val="tx1"/>
              </a:solidFill>
            </a:endParaRPr>
          </a:p>
        </p:txBody>
      </p:sp>
    </p:spTree>
    <p:extLst>
      <p:ext uri="{BB962C8B-B14F-4D97-AF65-F5344CB8AC3E}">
        <p14:creationId xmlns:p14="http://schemas.microsoft.com/office/powerpoint/2010/main" val="230941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3B31CD5-6DA6-AA42-B023-344F15C841C5}"/>
              </a:ext>
            </a:extLst>
          </p:cNvPr>
          <p:cNvGraphicFramePr>
            <a:graphicFrameLocks/>
          </p:cNvGraphicFramePr>
          <p:nvPr>
            <p:extLst>
              <p:ext uri="{D42A27DB-BD31-4B8C-83A1-F6EECF244321}">
                <p14:modId xmlns:p14="http://schemas.microsoft.com/office/powerpoint/2010/main" val="508556088"/>
              </p:ext>
            </p:extLst>
          </p:nvPr>
        </p:nvGraphicFramePr>
        <p:xfrm>
          <a:off x="4917375" y="2073274"/>
          <a:ext cx="6705600" cy="441960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595C354F-8D29-3EE7-3885-FEB7777503E2}"/>
              </a:ext>
            </a:extLst>
          </p:cNvPr>
          <p:cNvSpPr txBox="1"/>
          <p:nvPr/>
        </p:nvSpPr>
        <p:spPr>
          <a:xfrm>
            <a:off x="569025" y="1804449"/>
            <a:ext cx="4216731" cy="4401205"/>
          </a:xfrm>
          <a:prstGeom prst="rect">
            <a:avLst/>
          </a:prstGeom>
          <a:noFill/>
        </p:spPr>
        <p:txBody>
          <a:bodyPr wrap="square">
            <a:spAutoFit/>
          </a:bodyPr>
          <a:lstStyle/>
          <a:p>
            <a:r>
              <a:rPr lang="en-US" sz="2800" dirty="0">
                <a:latin typeface="Calibri" panose="020F0502020204030204" pitchFamily="34" charset="0"/>
                <a:ea typeface="Calibri" panose="020F0502020204030204" pitchFamily="34" charset="0"/>
                <a:cs typeface="Times New Roman" panose="02020603050405020304" pitchFamily="18" charset="0"/>
              </a:rPr>
              <a:t>This figure shows the load profile of an industrial consumer. </a:t>
            </a:r>
          </a:p>
          <a:p>
            <a:r>
              <a:rPr lang="en-US" sz="2800" dirty="0">
                <a:latin typeface="Calibri" panose="020F0502020204030204" pitchFamily="34" charset="0"/>
                <a:ea typeface="Calibri" panose="020F0502020204030204" pitchFamily="34" charset="0"/>
                <a:cs typeface="Times New Roman" panose="02020603050405020304" pitchFamily="18" charset="0"/>
              </a:rPr>
              <a:t>Calculate the electricity bill for this day assuming that it is charged 0.12 $/kWh for energy, that it pays 0.75 $/kW for its peak load and that the standing charge is $15.</a:t>
            </a:r>
            <a:r>
              <a:rPr lang="en-US" sz="2000" dirty="0"/>
              <a:t> </a:t>
            </a:r>
          </a:p>
        </p:txBody>
      </p:sp>
      <p:sp>
        <p:nvSpPr>
          <p:cNvPr id="2" name="Title 1">
            <a:extLst>
              <a:ext uri="{FF2B5EF4-FFF2-40B4-BE49-F238E27FC236}">
                <a16:creationId xmlns:a16="http://schemas.microsoft.com/office/drawing/2014/main" id="{30723F9C-CEFD-3383-A798-23649E380ED5}"/>
              </a:ext>
            </a:extLst>
          </p:cNvPr>
          <p:cNvSpPr>
            <a:spLocks noGrp="1"/>
          </p:cNvSpPr>
          <p:nvPr>
            <p:ph type="title"/>
          </p:nvPr>
        </p:nvSpPr>
        <p:spPr/>
        <p:txBody>
          <a:bodyPr/>
          <a:lstStyle/>
          <a:p>
            <a:r>
              <a:rPr lang="en-US" dirty="0"/>
              <a:t>Example 2.1</a:t>
            </a:r>
          </a:p>
        </p:txBody>
      </p:sp>
      <p:sp>
        <p:nvSpPr>
          <p:cNvPr id="3" name="Date Placeholder 2">
            <a:extLst>
              <a:ext uri="{FF2B5EF4-FFF2-40B4-BE49-F238E27FC236}">
                <a16:creationId xmlns:a16="http://schemas.microsoft.com/office/drawing/2014/main" id="{78ED3C06-BE43-FE78-BCC0-96E56302C7FB}"/>
              </a:ext>
            </a:extLst>
          </p:cNvPr>
          <p:cNvSpPr>
            <a:spLocks noGrp="1"/>
          </p:cNvSpPr>
          <p:nvPr>
            <p:ph type="dt" sz="half" idx="10"/>
          </p:nvPr>
        </p:nvSpPr>
        <p:spPr>
          <a:xfrm>
            <a:off x="-1" y="6590850"/>
            <a:ext cx="3325091" cy="365125"/>
          </a:xfrm>
        </p:spPr>
        <p:txBody>
          <a:bodyPr/>
          <a:lstStyle/>
          <a:p>
            <a:r>
              <a:rPr lang="en-US" dirty="0"/>
              <a:t>© 2023 Daniel Kirschen</a:t>
            </a:r>
          </a:p>
        </p:txBody>
      </p:sp>
      <p:sp>
        <p:nvSpPr>
          <p:cNvPr id="5" name="Slide Number Placeholder 4">
            <a:extLst>
              <a:ext uri="{FF2B5EF4-FFF2-40B4-BE49-F238E27FC236}">
                <a16:creationId xmlns:a16="http://schemas.microsoft.com/office/drawing/2014/main" id="{EA58DC61-1C21-D0B5-3962-04A5BF126FC9}"/>
              </a:ext>
            </a:extLst>
          </p:cNvPr>
          <p:cNvSpPr>
            <a:spLocks noGrp="1"/>
          </p:cNvSpPr>
          <p:nvPr>
            <p:ph type="sldNum" sz="quarter" idx="12"/>
          </p:nvPr>
        </p:nvSpPr>
        <p:spPr/>
        <p:txBody>
          <a:bodyPr/>
          <a:lstStyle/>
          <a:p>
            <a:fld id="{697646A6-6B76-9347-9EA0-ECEE7D8FD72D}" type="slidenum">
              <a:rPr lang="en-US" smtClean="0"/>
              <a:t>36</a:t>
            </a:fld>
            <a:endParaRPr lang="en-US"/>
          </a:p>
        </p:txBody>
      </p:sp>
    </p:spTree>
    <p:extLst>
      <p:ext uri="{BB962C8B-B14F-4D97-AF65-F5344CB8AC3E}">
        <p14:creationId xmlns:p14="http://schemas.microsoft.com/office/powerpoint/2010/main" val="1062774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59F00-018A-D973-D174-2080C043FDEB}"/>
              </a:ext>
            </a:extLst>
          </p:cNvPr>
          <p:cNvSpPr>
            <a:spLocks noGrp="1"/>
          </p:cNvSpPr>
          <p:nvPr>
            <p:ph type="title"/>
          </p:nvPr>
        </p:nvSpPr>
        <p:spPr/>
        <p:txBody>
          <a:bodyPr/>
          <a:lstStyle/>
          <a:p>
            <a:r>
              <a:rPr lang="en-US" dirty="0"/>
              <a:t>Example 2.1</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9B172E-4EAF-42AB-B530-5F3EAB99A939}"/>
                  </a:ext>
                </a:extLst>
              </p:cNvPr>
              <p:cNvSpPr>
                <a:spLocks noGrp="1"/>
              </p:cNvSpPr>
              <p:nvPr>
                <p:ph idx="1"/>
              </p:nvPr>
            </p:nvSpPr>
            <p:spPr/>
            <p:txBody>
              <a:bodyPr>
                <a:normAutofit lnSpcReduction="10000"/>
              </a:bodyPr>
              <a:lstStyle/>
              <a:p>
                <a:r>
                  <a:rPr lang="en-US" dirty="0"/>
                  <a:t>Total energy consumed: </a:t>
                </a:r>
              </a:p>
              <a:p>
                <a:pPr marL="0" indent="0">
                  <a:buNone/>
                </a:pPr>
                <a:endParaRPr lang="en-US" i="1"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r>
                        <a:rPr lang="en-US">
                          <a:latin typeface="Cambria Math" panose="02040503050406030204" pitchFamily="18" charset="0"/>
                        </a:rPr>
                        <m:t>= 500 × 15+ 1000 × 3+ 2000× 2+ 1500 × 4 </m:t>
                      </m:r>
                    </m:oMath>
                  </m:oMathPara>
                </a14:m>
                <a:br>
                  <a:rPr lang="en-US" dirty="0"/>
                </a:br>
                <a:r>
                  <a:rPr lang="en-US" dirty="0"/>
                  <a:t>     </a:t>
                </a:r>
                <a14:m>
                  <m:oMath xmlns:m="http://schemas.openxmlformats.org/officeDocument/2006/math">
                    <m:r>
                      <a:rPr lang="en-US">
                        <a:latin typeface="Cambria Math" panose="02040503050406030204" pitchFamily="18" charset="0"/>
                      </a:rPr>
                      <m:t>= 20500 </m:t>
                    </m:r>
                    <m:r>
                      <m:rPr>
                        <m:sty m:val="p"/>
                      </m:rPr>
                      <a:rPr lang="en-US">
                        <a:latin typeface="Cambria Math" panose="02040503050406030204" pitchFamily="18" charset="0"/>
                      </a:rPr>
                      <m:t>kWh</m:t>
                    </m:r>
                    <m:r>
                      <a:rPr lang="en-US">
                        <a:latin typeface="Cambria Math" panose="02040503050406030204" pitchFamily="18" charset="0"/>
                      </a:rPr>
                      <m:t> </m:t>
                    </m:r>
                  </m:oMath>
                </a14:m>
                <a:endParaRPr lang="en-US" dirty="0"/>
              </a:p>
              <a:p>
                <a:endParaRPr lang="en-US" dirty="0"/>
              </a:p>
              <a:p>
                <a:r>
                  <a:rPr lang="en-US" dirty="0"/>
                  <a:t>Peak load: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𝑚𝑎𝑥</m:t>
                        </m:r>
                      </m:sup>
                    </m:sSup>
                    <m:r>
                      <a:rPr lang="en-US" i="1">
                        <a:latin typeface="Cambria Math" panose="02040503050406030204" pitchFamily="18" charset="0"/>
                      </a:rPr>
                      <m:t>=2000 </m:t>
                    </m:r>
                    <m:r>
                      <a:rPr lang="en-US" i="1">
                        <a:latin typeface="Cambria Math" panose="02040503050406030204" pitchFamily="18" charset="0"/>
                      </a:rPr>
                      <m:t>𝑘𝑊</m:t>
                    </m:r>
                  </m:oMath>
                </a14:m>
                <a:endParaRPr lang="en-US" dirty="0"/>
              </a:p>
              <a:p>
                <a:endParaRPr lang="en-US" dirty="0"/>
              </a:p>
              <a:p>
                <a:r>
                  <a:rPr lang="en-US" dirty="0"/>
                  <a:t>Daily electricity bill:</a:t>
                </a:r>
              </a:p>
              <a:p>
                <a:pPr marL="0" indent="0">
                  <a:buNone/>
                </a:pPr>
                <a:endParaRPr lang="en-US" i="1"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=20500×0.12+2000×0.75+15=$3975.00</m:t>
                      </m:r>
                    </m:oMath>
                  </m:oMathPara>
                </a14:m>
                <a:endParaRPr lang="en-US" dirty="0"/>
              </a:p>
              <a:p>
                <a:endParaRPr lang="en-US" dirty="0"/>
              </a:p>
            </p:txBody>
          </p:sp>
        </mc:Choice>
        <mc:Fallback xmlns="">
          <p:sp>
            <p:nvSpPr>
              <p:cNvPr id="5" name="Content Placeholder 4">
                <a:extLst>
                  <a:ext uri="{FF2B5EF4-FFF2-40B4-BE49-F238E27FC236}">
                    <a16:creationId xmlns:a16="http://schemas.microsoft.com/office/drawing/2014/main" id="{649B172E-4EAF-42AB-B530-5F3EAB99A939}"/>
                  </a:ext>
                </a:extLst>
              </p:cNvPr>
              <p:cNvSpPr>
                <a:spLocks noGrp="1" noRot="1" noChangeAspect="1" noMove="1" noResize="1" noEditPoints="1" noAdjustHandles="1" noChangeArrowheads="1" noChangeShapeType="1" noTextEdit="1"/>
              </p:cNvSpPr>
              <p:nvPr>
                <p:ph idx="1"/>
              </p:nvPr>
            </p:nvSpPr>
            <p:spPr>
              <a:blipFill>
                <a:blip r:embed="rId2"/>
                <a:stretch>
                  <a:fillRect l="-1086" t="-301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5903CD0-09C4-5DED-CC4C-BF27EE94383B}"/>
              </a:ext>
            </a:extLst>
          </p:cNvPr>
          <p:cNvSpPr>
            <a:spLocks noGrp="1"/>
          </p:cNvSpPr>
          <p:nvPr>
            <p:ph type="dt" sz="half" idx="10"/>
          </p:nvPr>
        </p:nvSpPr>
        <p:spPr/>
        <p:txBody>
          <a:bodyPr/>
          <a:lstStyle/>
          <a:p>
            <a:r>
              <a:rPr lang="en-US" altLang="x-none"/>
              <a:t>© 2023 Daniel Kirschen</a:t>
            </a:r>
          </a:p>
        </p:txBody>
      </p:sp>
      <p:sp>
        <p:nvSpPr>
          <p:cNvPr id="3" name="Slide Number Placeholder 2">
            <a:extLst>
              <a:ext uri="{FF2B5EF4-FFF2-40B4-BE49-F238E27FC236}">
                <a16:creationId xmlns:a16="http://schemas.microsoft.com/office/drawing/2014/main" id="{8C9CC70D-6122-A9B9-845B-835592E73A6C}"/>
              </a:ext>
            </a:extLst>
          </p:cNvPr>
          <p:cNvSpPr>
            <a:spLocks noGrp="1"/>
          </p:cNvSpPr>
          <p:nvPr>
            <p:ph type="sldNum" sz="quarter" idx="12"/>
          </p:nvPr>
        </p:nvSpPr>
        <p:spPr/>
        <p:txBody>
          <a:bodyPr/>
          <a:lstStyle/>
          <a:p>
            <a:fld id="{7DCD085F-1D82-B141-B808-22E162A5A657}" type="slidenum">
              <a:rPr lang="en-US" altLang="x-none" smtClean="0"/>
              <a:pPr/>
              <a:t>37</a:t>
            </a:fld>
            <a:endParaRPr lang="en-US" altLang="x-none" sz="1400">
              <a:solidFill>
                <a:schemeClr val="tx1"/>
              </a:solidFill>
            </a:endParaRPr>
          </a:p>
        </p:txBody>
      </p:sp>
    </p:spTree>
    <p:extLst>
      <p:ext uri="{BB962C8B-B14F-4D97-AF65-F5344CB8AC3E}">
        <p14:creationId xmlns:p14="http://schemas.microsoft.com/office/powerpoint/2010/main" val="1903172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10C3-90F1-6D3B-049A-407BFCC6A025}"/>
              </a:ext>
            </a:extLst>
          </p:cNvPr>
          <p:cNvSpPr>
            <a:spLocks noGrp="1"/>
          </p:cNvSpPr>
          <p:nvPr>
            <p:ph type="title"/>
          </p:nvPr>
        </p:nvSpPr>
        <p:spPr/>
        <p:txBody>
          <a:bodyPr/>
          <a:lstStyle/>
          <a:p>
            <a:r>
              <a:rPr lang="en-US" dirty="0"/>
              <a:t>Demand-side flexibility</a:t>
            </a:r>
          </a:p>
        </p:txBody>
      </p:sp>
      <p:sp>
        <p:nvSpPr>
          <p:cNvPr id="3" name="Content Placeholder 2">
            <a:extLst>
              <a:ext uri="{FF2B5EF4-FFF2-40B4-BE49-F238E27FC236}">
                <a16:creationId xmlns:a16="http://schemas.microsoft.com/office/drawing/2014/main" id="{9796F96F-8EFB-A4B1-E5C2-DD3752BC22E1}"/>
              </a:ext>
            </a:extLst>
          </p:cNvPr>
          <p:cNvSpPr>
            <a:spLocks noGrp="1"/>
          </p:cNvSpPr>
          <p:nvPr>
            <p:ph idx="1"/>
          </p:nvPr>
        </p:nvSpPr>
        <p:spPr/>
        <p:txBody>
          <a:bodyPr>
            <a:normAutofit/>
          </a:bodyPr>
          <a:lstStyle/>
          <a:p>
            <a:r>
              <a:rPr lang="en-US" dirty="0"/>
              <a:t>Consumers expect to get power when  they flip the switch</a:t>
            </a:r>
          </a:p>
          <a:p>
            <a:r>
              <a:rPr lang="en-US" dirty="0"/>
              <a:t>No energy storage </a:t>
            </a:r>
            <a:r>
              <a:rPr lang="en-US" dirty="0">
                <a:sym typeface="Wingdings" pitchFamily="2" charset="2"/>
              </a:rPr>
              <a:t> p</a:t>
            </a:r>
            <a:r>
              <a:rPr lang="en-US" dirty="0"/>
              <a:t>ower produced must be equal to power consumed</a:t>
            </a:r>
          </a:p>
          <a:p>
            <a:r>
              <a:rPr lang="en-US" dirty="0"/>
              <a:t>Power generation must follow demand</a:t>
            </a:r>
          </a:p>
          <a:p>
            <a:r>
              <a:rPr lang="en-US" dirty="0"/>
              <a:t>Increasingly difficult and expensive as renewable generation increases</a:t>
            </a:r>
          </a:p>
          <a:p>
            <a:r>
              <a:rPr lang="en-US" dirty="0"/>
              <a:t>Can the demand be more flexible?</a:t>
            </a:r>
          </a:p>
          <a:p>
            <a:pPr lvl="1"/>
            <a:r>
              <a:rPr lang="en-US" dirty="0"/>
              <a:t>Demand follows generation?</a:t>
            </a:r>
          </a:p>
          <a:p>
            <a:r>
              <a:rPr lang="en-US" dirty="0"/>
              <a:t>Time of use tariffs:</a:t>
            </a:r>
          </a:p>
          <a:p>
            <a:pPr lvl="1"/>
            <a:r>
              <a:rPr lang="en-US" dirty="0"/>
              <a:t>Discourage consumption when generation is expensive</a:t>
            </a:r>
          </a:p>
          <a:p>
            <a:pPr lvl="1"/>
            <a:r>
              <a:rPr lang="en-US" dirty="0"/>
              <a:t>Encourage consumption when generation is cheap</a:t>
            </a:r>
          </a:p>
        </p:txBody>
      </p:sp>
      <p:sp>
        <p:nvSpPr>
          <p:cNvPr id="4" name="Date Placeholder 3">
            <a:extLst>
              <a:ext uri="{FF2B5EF4-FFF2-40B4-BE49-F238E27FC236}">
                <a16:creationId xmlns:a16="http://schemas.microsoft.com/office/drawing/2014/main" id="{2145E9A9-1269-AE39-4AC7-53C59F4D4F4B}"/>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95FD0224-E3BC-0FA4-B9CF-BF89FEF4340D}"/>
              </a:ext>
            </a:extLst>
          </p:cNvPr>
          <p:cNvSpPr>
            <a:spLocks noGrp="1"/>
          </p:cNvSpPr>
          <p:nvPr>
            <p:ph type="sldNum" sz="quarter" idx="12"/>
          </p:nvPr>
        </p:nvSpPr>
        <p:spPr/>
        <p:txBody>
          <a:bodyPr/>
          <a:lstStyle/>
          <a:p>
            <a:fld id="{0F44D807-095E-6941-91CE-3336B41C69F4}" type="slidenum">
              <a:rPr lang="en-US" altLang="x-none" smtClean="0"/>
              <a:pPr/>
              <a:t>38</a:t>
            </a:fld>
            <a:endParaRPr lang="en-US" altLang="x-none" sz="1400">
              <a:solidFill>
                <a:schemeClr val="tx1"/>
              </a:solidFill>
            </a:endParaRPr>
          </a:p>
        </p:txBody>
      </p:sp>
    </p:spTree>
    <p:extLst>
      <p:ext uri="{BB962C8B-B14F-4D97-AF65-F5344CB8AC3E}">
        <p14:creationId xmlns:p14="http://schemas.microsoft.com/office/powerpoint/2010/main" val="7294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03F6-48F0-1183-FAE5-29A10E13CD76}"/>
              </a:ext>
            </a:extLst>
          </p:cNvPr>
          <p:cNvSpPr>
            <a:spLocks noGrp="1"/>
          </p:cNvSpPr>
          <p:nvPr>
            <p:ph type="title"/>
          </p:nvPr>
        </p:nvSpPr>
        <p:spPr/>
        <p:txBody>
          <a:bodyPr/>
          <a:lstStyle/>
          <a:p>
            <a:r>
              <a:rPr lang="en-US" dirty="0"/>
              <a:t>Outages</a:t>
            </a:r>
          </a:p>
        </p:txBody>
      </p:sp>
      <p:sp>
        <p:nvSpPr>
          <p:cNvPr id="3" name="Content Placeholder 2">
            <a:extLst>
              <a:ext uri="{FF2B5EF4-FFF2-40B4-BE49-F238E27FC236}">
                <a16:creationId xmlns:a16="http://schemas.microsoft.com/office/drawing/2014/main" id="{5E1A77A1-3145-C7C0-5697-E688D1FF6B2B}"/>
              </a:ext>
            </a:extLst>
          </p:cNvPr>
          <p:cNvSpPr>
            <a:spLocks noGrp="1"/>
          </p:cNvSpPr>
          <p:nvPr>
            <p:ph idx="1"/>
          </p:nvPr>
        </p:nvSpPr>
        <p:spPr/>
        <p:txBody>
          <a:bodyPr>
            <a:normAutofit fontScale="92500" lnSpcReduction="10000"/>
          </a:bodyPr>
          <a:lstStyle/>
          <a:p>
            <a:r>
              <a:rPr lang="en-US" dirty="0"/>
              <a:t>Local outages</a:t>
            </a:r>
          </a:p>
          <a:p>
            <a:pPr lvl="1"/>
            <a:r>
              <a:rPr lang="en-US" dirty="0"/>
              <a:t>Equipment failure</a:t>
            </a:r>
          </a:p>
          <a:p>
            <a:pPr lvl="1"/>
            <a:r>
              <a:rPr lang="en-US" dirty="0"/>
              <a:t>Accidents</a:t>
            </a:r>
          </a:p>
          <a:p>
            <a:pPr lvl="1"/>
            <a:r>
              <a:rPr lang="en-US" dirty="0"/>
              <a:t>Animals (squirrels, rats, crows,…)</a:t>
            </a:r>
          </a:p>
          <a:p>
            <a:pPr lvl="1"/>
            <a:r>
              <a:rPr lang="en-US" dirty="0"/>
              <a:t>Storms, earthquakes, hurricanes</a:t>
            </a:r>
          </a:p>
          <a:p>
            <a:r>
              <a:rPr lang="en-US" dirty="0"/>
              <a:t>Wide-area outages (blackouts)</a:t>
            </a:r>
          </a:p>
          <a:p>
            <a:pPr lvl="1"/>
            <a:r>
              <a:rPr lang="en-US" dirty="0"/>
              <a:t>Imbalance or instability in the system</a:t>
            </a:r>
          </a:p>
          <a:p>
            <a:r>
              <a:rPr lang="en-US" dirty="0"/>
              <a:t>Effect on individuals</a:t>
            </a:r>
          </a:p>
          <a:p>
            <a:pPr lvl="1"/>
            <a:r>
              <a:rPr lang="en-US" dirty="0"/>
              <a:t>Health, life</a:t>
            </a:r>
          </a:p>
          <a:p>
            <a:pPr lvl="1"/>
            <a:r>
              <a:rPr lang="en-US" dirty="0"/>
              <a:t>Inconvenience</a:t>
            </a:r>
          </a:p>
          <a:p>
            <a:r>
              <a:rPr lang="en-US" dirty="0"/>
              <a:t>Effect on businesses</a:t>
            </a:r>
          </a:p>
          <a:p>
            <a:pPr lvl="1"/>
            <a:r>
              <a:rPr lang="en-US" dirty="0"/>
              <a:t>Economic losses</a:t>
            </a:r>
          </a:p>
          <a:p>
            <a:pPr lvl="1"/>
            <a:endParaRPr lang="en-US" dirty="0"/>
          </a:p>
          <a:p>
            <a:pPr lvl="1"/>
            <a:endParaRPr lang="en-US" dirty="0"/>
          </a:p>
        </p:txBody>
      </p:sp>
      <p:sp>
        <p:nvSpPr>
          <p:cNvPr id="4" name="Date Placeholder 3">
            <a:extLst>
              <a:ext uri="{FF2B5EF4-FFF2-40B4-BE49-F238E27FC236}">
                <a16:creationId xmlns:a16="http://schemas.microsoft.com/office/drawing/2014/main" id="{34C5C320-F51F-6ED1-7439-E0A2D660B09D}"/>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92DC4201-F1FF-95E1-BAC0-48ED8B424A04}"/>
              </a:ext>
            </a:extLst>
          </p:cNvPr>
          <p:cNvSpPr>
            <a:spLocks noGrp="1"/>
          </p:cNvSpPr>
          <p:nvPr>
            <p:ph type="sldNum" sz="quarter" idx="12"/>
          </p:nvPr>
        </p:nvSpPr>
        <p:spPr/>
        <p:txBody>
          <a:bodyPr/>
          <a:lstStyle/>
          <a:p>
            <a:fld id="{0F44D807-095E-6941-91CE-3336B41C69F4}" type="slidenum">
              <a:rPr lang="en-US" altLang="x-none" smtClean="0"/>
              <a:pPr/>
              <a:t>39</a:t>
            </a:fld>
            <a:endParaRPr lang="en-US" altLang="x-none" sz="1400">
              <a:solidFill>
                <a:schemeClr val="tx1"/>
              </a:solidFill>
            </a:endParaRPr>
          </a:p>
        </p:txBody>
      </p:sp>
    </p:spTree>
    <p:extLst>
      <p:ext uri="{BB962C8B-B14F-4D97-AF65-F5344CB8AC3E}">
        <p14:creationId xmlns:p14="http://schemas.microsoft.com/office/powerpoint/2010/main" val="40738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Typical load profiles of residential consumers</a:t>
            </a:r>
          </a:p>
        </p:txBody>
      </p:sp>
      <p:sp>
        <p:nvSpPr>
          <p:cNvPr id="4" name="Slide Number Placeholder 3"/>
          <p:cNvSpPr>
            <a:spLocks noGrp="1"/>
          </p:cNvSpPr>
          <p:nvPr>
            <p:ph type="sldNum" sz="quarter" idx="12"/>
          </p:nvPr>
        </p:nvSpPr>
        <p:spPr/>
        <p:txBody>
          <a:bodyPr/>
          <a:lstStyle/>
          <a:p>
            <a:pPr>
              <a:defRPr/>
            </a:pPr>
            <a:fld id="{AFB2084E-A85A-944C-A0E9-AE9E071904C4}" type="slidenum">
              <a:rPr lang="en-US" smtClean="0"/>
              <a:pPr>
                <a:defRPr/>
              </a:pPr>
              <a:t>4</a:t>
            </a:fld>
            <a:endParaRPr lang="en-US" dirty="0">
              <a:solidFill>
                <a:schemeClr val="tx1"/>
              </a:solidFill>
            </a:endParaRPr>
          </a:p>
        </p:txBody>
      </p:sp>
      <p:graphicFrame>
        <p:nvGraphicFramePr>
          <p:cNvPr id="7" name="Object 6"/>
          <p:cNvGraphicFramePr>
            <a:graphicFrameLocks noChangeAspect="1"/>
          </p:cNvGraphicFramePr>
          <p:nvPr/>
        </p:nvGraphicFramePr>
        <p:xfrm>
          <a:off x="2339467" y="1209288"/>
          <a:ext cx="7513066" cy="5648713"/>
        </p:xfrm>
        <a:graphic>
          <a:graphicData uri="http://schemas.openxmlformats.org/presentationml/2006/ole">
            <mc:AlternateContent xmlns:mc="http://schemas.openxmlformats.org/markup-compatibility/2006">
              <mc:Choice xmlns:v="urn:schemas-microsoft-com:vml" Requires="v">
                <p:oleObj name="Document" r:id="rId2" imgW="3429000" imgH="2578100" progId="Word.Document.12">
                  <p:embed/>
                </p:oleObj>
              </mc:Choice>
              <mc:Fallback>
                <p:oleObj name="Document" r:id="rId2" imgW="3429000" imgH="2578100" progId="Word.Document.12">
                  <p:embed/>
                  <p:pic>
                    <p:nvPicPr>
                      <p:cNvPr id="7" name="Object 6"/>
                      <p:cNvPicPr/>
                      <p:nvPr/>
                    </p:nvPicPr>
                    <p:blipFill>
                      <a:blip r:embed="rId3"/>
                      <a:stretch>
                        <a:fillRect/>
                      </a:stretch>
                    </p:blipFill>
                    <p:spPr>
                      <a:xfrm>
                        <a:off x="2339467" y="1209288"/>
                        <a:ext cx="7513066" cy="5648713"/>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BFA047FA-9ADD-5E42-BF46-C979990A0A4C}"/>
              </a:ext>
            </a:extLst>
          </p:cNvPr>
          <p:cNvSpPr>
            <a:spLocks noGrp="1"/>
          </p:cNvSpPr>
          <p:nvPr>
            <p:ph type="dt" sz="half" idx="10"/>
          </p:nvPr>
        </p:nvSpPr>
        <p:spPr/>
        <p:txBody>
          <a:bodyPr/>
          <a:lstStyle/>
          <a:p>
            <a:r>
              <a:rPr lang="en-US" altLang="x-none"/>
              <a:t>© 2023 Daniel Kirschen</a:t>
            </a:r>
          </a:p>
        </p:txBody>
      </p:sp>
    </p:spTree>
    <p:extLst>
      <p:ext uri="{BB962C8B-B14F-4D97-AF65-F5344CB8AC3E}">
        <p14:creationId xmlns:p14="http://schemas.microsoft.com/office/powerpoint/2010/main" val="1899078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1AE6-7B88-7C3C-E2D9-9756973BBA53}"/>
              </a:ext>
            </a:extLst>
          </p:cNvPr>
          <p:cNvSpPr>
            <a:spLocks noGrp="1"/>
          </p:cNvSpPr>
          <p:nvPr>
            <p:ph type="title"/>
          </p:nvPr>
        </p:nvSpPr>
        <p:spPr/>
        <p:txBody>
          <a:bodyPr/>
          <a:lstStyle/>
          <a:p>
            <a:r>
              <a:rPr lang="en-US" dirty="0"/>
              <a:t>Quantifying the cost of outages</a:t>
            </a:r>
          </a:p>
        </p:txBody>
      </p:sp>
      <p:sp>
        <p:nvSpPr>
          <p:cNvPr id="3" name="Content Placeholder 2">
            <a:extLst>
              <a:ext uri="{FF2B5EF4-FFF2-40B4-BE49-F238E27FC236}">
                <a16:creationId xmlns:a16="http://schemas.microsoft.com/office/drawing/2014/main" id="{20690C51-780A-E348-3466-A43612A93593}"/>
              </a:ext>
            </a:extLst>
          </p:cNvPr>
          <p:cNvSpPr>
            <a:spLocks noGrp="1"/>
          </p:cNvSpPr>
          <p:nvPr>
            <p:ph idx="1"/>
          </p:nvPr>
        </p:nvSpPr>
        <p:spPr/>
        <p:txBody>
          <a:bodyPr>
            <a:normAutofit/>
          </a:bodyPr>
          <a:lstStyle/>
          <a:p>
            <a:r>
              <a:rPr lang="en-US" dirty="0"/>
              <a:t>Useful to estimate the value of countermeasures</a:t>
            </a:r>
          </a:p>
          <a:p>
            <a:r>
              <a:rPr lang="en-US" dirty="0"/>
              <a:t>Impact of an outage depends on:</a:t>
            </a:r>
          </a:p>
          <a:p>
            <a:pPr lvl="1"/>
            <a:r>
              <a:rPr lang="en-US" dirty="0"/>
              <a:t>Vulnerability of individuals </a:t>
            </a:r>
          </a:p>
          <a:p>
            <a:pPr lvl="2"/>
            <a:r>
              <a:rPr lang="en-US" dirty="0"/>
              <a:t>Elderly vs. college students</a:t>
            </a:r>
          </a:p>
          <a:p>
            <a:pPr lvl="1"/>
            <a:r>
              <a:rPr lang="en-US" dirty="0"/>
              <a:t>Nature of the business</a:t>
            </a:r>
          </a:p>
          <a:p>
            <a:pPr lvl="2"/>
            <a:r>
              <a:rPr lang="en-US" dirty="0"/>
              <a:t>Restart industrial process</a:t>
            </a:r>
          </a:p>
          <a:p>
            <a:pPr lvl="1"/>
            <a:r>
              <a:rPr lang="en-US" dirty="0"/>
              <a:t>Timing of the outage</a:t>
            </a:r>
          </a:p>
          <a:p>
            <a:pPr lvl="2"/>
            <a:r>
              <a:rPr lang="en-US" dirty="0"/>
              <a:t>Rush hour vs. middle of the night vs. super bowl Sunday</a:t>
            </a:r>
          </a:p>
          <a:p>
            <a:pPr lvl="1"/>
            <a:r>
              <a:rPr lang="en-US" dirty="0"/>
              <a:t>Duration of the outage</a:t>
            </a:r>
          </a:p>
          <a:p>
            <a:pPr lvl="1"/>
            <a:r>
              <a:rPr lang="en-US" dirty="0"/>
              <a:t>Geographical extent</a:t>
            </a:r>
          </a:p>
          <a:p>
            <a:r>
              <a:rPr lang="en-US" dirty="0"/>
              <a:t>A priori we can only get an estimated average cost</a:t>
            </a:r>
          </a:p>
          <a:p>
            <a:endParaRPr lang="en-US" dirty="0"/>
          </a:p>
        </p:txBody>
      </p:sp>
      <p:sp>
        <p:nvSpPr>
          <p:cNvPr id="4" name="Date Placeholder 3">
            <a:extLst>
              <a:ext uri="{FF2B5EF4-FFF2-40B4-BE49-F238E27FC236}">
                <a16:creationId xmlns:a16="http://schemas.microsoft.com/office/drawing/2014/main" id="{E6E63E51-1795-F51E-06CC-C441D31B4454}"/>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328FB12C-727B-B97A-D5AC-1F1A5EC9B896}"/>
              </a:ext>
            </a:extLst>
          </p:cNvPr>
          <p:cNvSpPr>
            <a:spLocks noGrp="1"/>
          </p:cNvSpPr>
          <p:nvPr>
            <p:ph type="sldNum" sz="quarter" idx="12"/>
          </p:nvPr>
        </p:nvSpPr>
        <p:spPr/>
        <p:txBody>
          <a:bodyPr/>
          <a:lstStyle/>
          <a:p>
            <a:fld id="{0F44D807-095E-6941-91CE-3336B41C69F4}" type="slidenum">
              <a:rPr lang="en-US" altLang="x-none" smtClean="0"/>
              <a:pPr/>
              <a:t>40</a:t>
            </a:fld>
            <a:endParaRPr lang="en-US" altLang="x-none" sz="1400">
              <a:solidFill>
                <a:schemeClr val="tx1"/>
              </a:solidFill>
            </a:endParaRPr>
          </a:p>
        </p:txBody>
      </p:sp>
    </p:spTree>
    <p:extLst>
      <p:ext uri="{BB962C8B-B14F-4D97-AF65-F5344CB8AC3E}">
        <p14:creationId xmlns:p14="http://schemas.microsoft.com/office/powerpoint/2010/main" val="24926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FC61-A483-7C77-7C09-5FB9EC756502}"/>
              </a:ext>
            </a:extLst>
          </p:cNvPr>
          <p:cNvSpPr>
            <a:spLocks noGrp="1"/>
          </p:cNvSpPr>
          <p:nvPr>
            <p:ph type="title"/>
          </p:nvPr>
        </p:nvSpPr>
        <p:spPr/>
        <p:txBody>
          <a:bodyPr/>
          <a:lstStyle/>
          <a:p>
            <a:r>
              <a:rPr lang="en-US" dirty="0"/>
              <a:t>Value of Lost Load (VoLL)</a:t>
            </a:r>
          </a:p>
        </p:txBody>
      </p:sp>
      <p:sp>
        <p:nvSpPr>
          <p:cNvPr id="3" name="Content Placeholder 2">
            <a:extLst>
              <a:ext uri="{FF2B5EF4-FFF2-40B4-BE49-F238E27FC236}">
                <a16:creationId xmlns:a16="http://schemas.microsoft.com/office/drawing/2014/main" id="{76A5901A-36D4-A781-BC23-214F7829DC01}"/>
              </a:ext>
            </a:extLst>
          </p:cNvPr>
          <p:cNvSpPr>
            <a:spLocks noGrp="1"/>
          </p:cNvSpPr>
          <p:nvPr>
            <p:ph idx="1"/>
          </p:nvPr>
        </p:nvSpPr>
        <p:spPr/>
        <p:txBody>
          <a:bodyPr/>
          <a:lstStyle/>
          <a:p>
            <a:r>
              <a:rPr lang="en-US" dirty="0"/>
              <a:t>Estimated using surveys</a:t>
            </a:r>
          </a:p>
          <a:p>
            <a:r>
              <a:rPr lang="en-US" dirty="0"/>
              <a:t>“How much would you be willing to pay to avoid an unexpected outage?”</a:t>
            </a:r>
          </a:p>
          <a:p>
            <a:pPr marL="0" indent="0">
              <a:buNone/>
            </a:pPr>
            <a:r>
              <a:rPr lang="en-US" dirty="0">
                <a:sym typeface="Wingdings" pitchFamily="2" charset="2"/>
              </a:rPr>
              <a:t> A</a:t>
            </a:r>
            <a:r>
              <a:rPr lang="en-US" dirty="0"/>
              <a:t>mount of money that an average consumer would be willing to pay to avoid not being able to consume a MWh of electrical energy </a:t>
            </a:r>
          </a:p>
          <a:p>
            <a:endParaRPr lang="en-US" dirty="0"/>
          </a:p>
        </p:txBody>
      </p:sp>
      <p:sp>
        <p:nvSpPr>
          <p:cNvPr id="4" name="Date Placeholder 3">
            <a:extLst>
              <a:ext uri="{FF2B5EF4-FFF2-40B4-BE49-F238E27FC236}">
                <a16:creationId xmlns:a16="http://schemas.microsoft.com/office/drawing/2014/main" id="{1EC0362B-0A44-C643-09F2-160A0ADD621D}"/>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BF712D6B-EEAB-5D4D-611C-33D8563EBB92}"/>
              </a:ext>
            </a:extLst>
          </p:cNvPr>
          <p:cNvSpPr>
            <a:spLocks noGrp="1"/>
          </p:cNvSpPr>
          <p:nvPr>
            <p:ph type="sldNum" sz="quarter" idx="12"/>
          </p:nvPr>
        </p:nvSpPr>
        <p:spPr/>
        <p:txBody>
          <a:bodyPr/>
          <a:lstStyle/>
          <a:p>
            <a:fld id="{0F44D807-095E-6941-91CE-3336B41C69F4}" type="slidenum">
              <a:rPr lang="en-US" altLang="x-none" smtClean="0"/>
              <a:pPr/>
              <a:t>41</a:t>
            </a:fld>
            <a:endParaRPr lang="en-US" altLang="x-none" sz="1400">
              <a:solidFill>
                <a:schemeClr val="tx1"/>
              </a:solidFill>
            </a:endParaRPr>
          </a:p>
        </p:txBody>
      </p:sp>
    </p:spTree>
    <p:extLst>
      <p:ext uri="{BB962C8B-B14F-4D97-AF65-F5344CB8AC3E}">
        <p14:creationId xmlns:p14="http://schemas.microsoft.com/office/powerpoint/2010/main" val="1588952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FC61-A483-7C77-7C09-5FB9EC756502}"/>
              </a:ext>
            </a:extLst>
          </p:cNvPr>
          <p:cNvSpPr>
            <a:spLocks noGrp="1"/>
          </p:cNvSpPr>
          <p:nvPr>
            <p:ph type="title"/>
          </p:nvPr>
        </p:nvSpPr>
        <p:spPr/>
        <p:txBody>
          <a:bodyPr>
            <a:normAutofit/>
          </a:bodyPr>
          <a:lstStyle/>
          <a:p>
            <a:r>
              <a:rPr lang="en-US" dirty="0"/>
              <a:t>Value of Lost Load in different regions</a:t>
            </a:r>
          </a:p>
        </p:txBody>
      </p:sp>
      <p:graphicFrame>
        <p:nvGraphicFramePr>
          <p:cNvPr id="6" name="Content Placeholder 5">
            <a:extLst>
              <a:ext uri="{FF2B5EF4-FFF2-40B4-BE49-F238E27FC236}">
                <a16:creationId xmlns:a16="http://schemas.microsoft.com/office/drawing/2014/main" id="{DFFD0922-8F01-1EF5-73C4-9699844AD688}"/>
              </a:ext>
            </a:extLst>
          </p:cNvPr>
          <p:cNvGraphicFramePr>
            <a:graphicFrameLocks noGrp="1"/>
          </p:cNvGraphicFramePr>
          <p:nvPr>
            <p:ph idx="1"/>
            <p:extLst>
              <p:ext uri="{D42A27DB-BD31-4B8C-83A1-F6EECF244321}">
                <p14:modId xmlns:p14="http://schemas.microsoft.com/office/powerpoint/2010/main" val="3189251604"/>
              </p:ext>
            </p:extLst>
          </p:nvPr>
        </p:nvGraphicFramePr>
        <p:xfrm>
          <a:off x="4988797" y="1934227"/>
          <a:ext cx="6969654" cy="3657600"/>
        </p:xfrm>
        <a:graphic>
          <a:graphicData uri="http://schemas.openxmlformats.org/drawingml/2006/table">
            <a:tbl>
              <a:tblPr firstRow="1" firstCol="1" bandRow="1">
                <a:tableStyleId>{5C22544A-7EE6-4342-B048-85BDC9FD1C3A}</a:tableStyleId>
              </a:tblPr>
              <a:tblGrid>
                <a:gridCol w="4382813">
                  <a:extLst>
                    <a:ext uri="{9D8B030D-6E8A-4147-A177-3AD203B41FA5}">
                      <a16:colId xmlns:a16="http://schemas.microsoft.com/office/drawing/2014/main" val="726109994"/>
                    </a:ext>
                  </a:extLst>
                </a:gridCol>
                <a:gridCol w="2586841">
                  <a:extLst>
                    <a:ext uri="{9D8B030D-6E8A-4147-A177-3AD203B41FA5}">
                      <a16:colId xmlns:a16="http://schemas.microsoft.com/office/drawing/2014/main" val="502300763"/>
                    </a:ext>
                  </a:extLst>
                </a:gridCol>
              </a:tblGrid>
              <a:tr h="320040">
                <a:tc>
                  <a:txBody>
                    <a:bodyPr/>
                    <a:lstStyle/>
                    <a:p>
                      <a:pPr marL="0" marR="0">
                        <a:spcBef>
                          <a:spcPts val="0"/>
                        </a:spcBef>
                        <a:spcAft>
                          <a:spcPts val="600"/>
                        </a:spcAft>
                      </a:pPr>
                      <a:r>
                        <a:rPr lang="en-US" sz="2400" dirty="0">
                          <a:effectLst/>
                        </a:rPr>
                        <a:t>Country/Region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dirty="0">
                          <a:effectLst/>
                        </a:rPr>
                        <a:t>VoLL ($/MWh)</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9313222"/>
                  </a:ext>
                </a:extLst>
              </a:tr>
              <a:tr h="320040">
                <a:tc>
                  <a:txBody>
                    <a:bodyPr/>
                    <a:lstStyle/>
                    <a:p>
                      <a:pPr marL="0" marR="0">
                        <a:spcBef>
                          <a:spcPts val="0"/>
                        </a:spcBef>
                        <a:spcAft>
                          <a:spcPts val="600"/>
                        </a:spcAft>
                      </a:pPr>
                      <a:r>
                        <a:rPr lang="en-US" sz="2400">
                          <a:effectLst/>
                        </a:rPr>
                        <a:t>United Kingdom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a:effectLst/>
                        </a:rPr>
                        <a:t>$22,000</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1014463"/>
                  </a:ext>
                </a:extLst>
              </a:tr>
              <a:tr h="320040">
                <a:tc>
                  <a:txBody>
                    <a:bodyPr/>
                    <a:lstStyle/>
                    <a:p>
                      <a:pPr marL="0" marR="0">
                        <a:spcBef>
                          <a:spcPts val="0"/>
                        </a:spcBef>
                        <a:spcAft>
                          <a:spcPts val="600"/>
                        </a:spcAft>
                      </a:pPr>
                      <a:r>
                        <a:rPr lang="en-US" sz="2400">
                          <a:effectLst/>
                        </a:rPr>
                        <a:t>Countries of the European Union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a:effectLst/>
                        </a:rPr>
                        <a:t>$12,290 - $29,050</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7059122"/>
                  </a:ext>
                </a:extLst>
              </a:tr>
              <a:tr h="320040">
                <a:tc>
                  <a:txBody>
                    <a:bodyPr/>
                    <a:lstStyle/>
                    <a:p>
                      <a:pPr marL="0" marR="0">
                        <a:spcBef>
                          <a:spcPts val="0"/>
                        </a:spcBef>
                        <a:spcAft>
                          <a:spcPts val="600"/>
                        </a:spcAft>
                      </a:pPr>
                      <a:r>
                        <a:rPr lang="en-US" sz="2400">
                          <a:effectLst/>
                        </a:rPr>
                        <a:t>United States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dirty="0">
                          <a:effectLst/>
                        </a:rPr>
                        <a:t>$7,500</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54596493"/>
                  </a:ext>
                </a:extLst>
              </a:tr>
              <a:tr h="320040">
                <a:tc>
                  <a:txBody>
                    <a:bodyPr/>
                    <a:lstStyle/>
                    <a:p>
                      <a:pPr marL="0" marR="0">
                        <a:spcBef>
                          <a:spcPts val="0"/>
                        </a:spcBef>
                        <a:spcAft>
                          <a:spcPts val="600"/>
                        </a:spcAft>
                      </a:pPr>
                      <a:r>
                        <a:rPr lang="en-US" sz="2400">
                          <a:effectLst/>
                        </a:rPr>
                        <a:t>MISO</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a:effectLst/>
                        </a:rPr>
                        <a:t>$3,500</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66455395"/>
                  </a:ext>
                </a:extLst>
              </a:tr>
              <a:tr h="320040">
                <a:tc>
                  <a:txBody>
                    <a:bodyPr/>
                    <a:lstStyle/>
                    <a:p>
                      <a:pPr marL="0" marR="0">
                        <a:spcBef>
                          <a:spcPts val="0"/>
                        </a:spcBef>
                        <a:spcAft>
                          <a:spcPts val="600"/>
                        </a:spcAft>
                      </a:pPr>
                      <a:r>
                        <a:rPr lang="en-US" sz="2400">
                          <a:effectLst/>
                        </a:rPr>
                        <a:t>New Zealand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a:effectLst/>
                        </a:rPr>
                        <a:t>$41,269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986659"/>
                  </a:ext>
                </a:extLst>
              </a:tr>
              <a:tr h="320040">
                <a:tc>
                  <a:txBody>
                    <a:bodyPr/>
                    <a:lstStyle/>
                    <a:p>
                      <a:pPr marL="0" marR="0">
                        <a:spcBef>
                          <a:spcPts val="0"/>
                        </a:spcBef>
                        <a:spcAft>
                          <a:spcPts val="600"/>
                        </a:spcAft>
                      </a:pPr>
                      <a:r>
                        <a:rPr lang="en-US" sz="2400">
                          <a:effectLst/>
                        </a:rPr>
                        <a:t>Victoria - Australia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a:effectLst/>
                        </a:rPr>
                        <a:t>$44,438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3990120"/>
                  </a:ext>
                </a:extLst>
              </a:tr>
              <a:tr h="320040">
                <a:tc>
                  <a:txBody>
                    <a:bodyPr/>
                    <a:lstStyle/>
                    <a:p>
                      <a:pPr marL="0" marR="0">
                        <a:spcBef>
                          <a:spcPts val="0"/>
                        </a:spcBef>
                        <a:spcAft>
                          <a:spcPts val="600"/>
                        </a:spcAft>
                      </a:pPr>
                      <a:r>
                        <a:rPr lang="en-US" sz="2400">
                          <a:effectLst/>
                        </a:rPr>
                        <a:t>Australia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a:effectLst/>
                        </a:rPr>
                        <a:t>$45,708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50212909"/>
                  </a:ext>
                </a:extLst>
              </a:tr>
              <a:tr h="320040">
                <a:tc>
                  <a:txBody>
                    <a:bodyPr/>
                    <a:lstStyle/>
                    <a:p>
                      <a:pPr marL="0" marR="0">
                        <a:spcBef>
                          <a:spcPts val="0"/>
                        </a:spcBef>
                        <a:spcAft>
                          <a:spcPts val="600"/>
                        </a:spcAft>
                      </a:pPr>
                      <a:r>
                        <a:rPr lang="en-US" sz="2400">
                          <a:effectLst/>
                        </a:rPr>
                        <a:t>Ireland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dirty="0">
                          <a:effectLst/>
                        </a:rPr>
                        <a:t>$9,538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92932327"/>
                  </a:ext>
                </a:extLst>
              </a:tr>
              <a:tr h="320040">
                <a:tc>
                  <a:txBody>
                    <a:bodyPr/>
                    <a:lstStyle/>
                    <a:p>
                      <a:pPr marL="0" marR="0">
                        <a:spcBef>
                          <a:spcPts val="0"/>
                        </a:spcBef>
                        <a:spcAft>
                          <a:spcPts val="600"/>
                        </a:spcAft>
                      </a:pPr>
                      <a:r>
                        <a:rPr lang="en-US" sz="2400">
                          <a:effectLst/>
                        </a:rPr>
                        <a:t>Northeast USA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spcBef>
                          <a:spcPts val="0"/>
                        </a:spcBef>
                        <a:spcAft>
                          <a:spcPts val="600"/>
                        </a:spcAft>
                      </a:pPr>
                      <a:r>
                        <a:rPr lang="en-US" sz="2400" dirty="0">
                          <a:effectLst/>
                        </a:rPr>
                        <a:t>$9,283-$13,925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5194729"/>
                  </a:ext>
                </a:extLst>
              </a:tr>
            </a:tbl>
          </a:graphicData>
        </a:graphic>
      </p:graphicFrame>
      <p:sp>
        <p:nvSpPr>
          <p:cNvPr id="4" name="Date Placeholder 3">
            <a:extLst>
              <a:ext uri="{FF2B5EF4-FFF2-40B4-BE49-F238E27FC236}">
                <a16:creationId xmlns:a16="http://schemas.microsoft.com/office/drawing/2014/main" id="{1EC0362B-0A44-C643-09F2-160A0ADD621D}"/>
              </a:ext>
            </a:extLst>
          </p:cNvPr>
          <p:cNvSpPr>
            <a:spLocks noGrp="1"/>
          </p:cNvSpPr>
          <p:nvPr>
            <p:ph type="dt" sz="half" idx="10"/>
          </p:nvPr>
        </p:nvSpPr>
        <p:spPr/>
        <p:txBody>
          <a:bodyPr/>
          <a:lstStyle/>
          <a:p>
            <a:r>
              <a:rPr lang="en-US" altLang="x-none"/>
              <a:t>© 2023 Daniel Kirschen</a:t>
            </a:r>
          </a:p>
        </p:txBody>
      </p:sp>
      <p:sp>
        <p:nvSpPr>
          <p:cNvPr id="5" name="Slide Number Placeholder 4">
            <a:extLst>
              <a:ext uri="{FF2B5EF4-FFF2-40B4-BE49-F238E27FC236}">
                <a16:creationId xmlns:a16="http://schemas.microsoft.com/office/drawing/2014/main" id="{BF712D6B-EEAB-5D4D-611C-33D8563EBB92}"/>
              </a:ext>
            </a:extLst>
          </p:cNvPr>
          <p:cNvSpPr>
            <a:spLocks noGrp="1"/>
          </p:cNvSpPr>
          <p:nvPr>
            <p:ph type="sldNum" sz="quarter" idx="12"/>
          </p:nvPr>
        </p:nvSpPr>
        <p:spPr/>
        <p:txBody>
          <a:bodyPr/>
          <a:lstStyle/>
          <a:p>
            <a:fld id="{0F44D807-095E-6941-91CE-3336B41C69F4}" type="slidenum">
              <a:rPr lang="en-US" altLang="x-none" smtClean="0"/>
              <a:pPr/>
              <a:t>42</a:t>
            </a:fld>
            <a:endParaRPr lang="en-US" altLang="x-none" sz="1400">
              <a:solidFill>
                <a:schemeClr val="tx1"/>
              </a:solidFill>
            </a:endParaRPr>
          </a:p>
        </p:txBody>
      </p:sp>
      <p:sp>
        <p:nvSpPr>
          <p:cNvPr id="7" name="TextBox 6">
            <a:extLst>
              <a:ext uri="{FF2B5EF4-FFF2-40B4-BE49-F238E27FC236}">
                <a16:creationId xmlns:a16="http://schemas.microsoft.com/office/drawing/2014/main" id="{CFDD30E1-6BA1-2233-D7CD-8B5E90C0BB85}"/>
              </a:ext>
            </a:extLst>
          </p:cNvPr>
          <p:cNvSpPr txBox="1"/>
          <p:nvPr/>
        </p:nvSpPr>
        <p:spPr>
          <a:xfrm>
            <a:off x="341739" y="2052397"/>
            <a:ext cx="4147134"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Spread of values illustrate how difficult it is to estimate VoLL</a:t>
            </a:r>
          </a:p>
          <a:p>
            <a:pPr marL="342900" indent="-342900">
              <a:buFont typeface="Arial" panose="020B0604020202020204" pitchFamily="34" charset="0"/>
              <a:buChar char="•"/>
            </a:pPr>
            <a:r>
              <a:rPr lang="en-US" sz="2800" dirty="0"/>
              <a:t>VoLL is about two order of magnitude greater than cost of energy</a:t>
            </a:r>
          </a:p>
          <a:p>
            <a:pPr marL="342900" indent="-342900">
              <a:buFont typeface="Arial" panose="020B0604020202020204" pitchFamily="34" charset="0"/>
              <a:buChar char="•"/>
            </a:pPr>
            <a:r>
              <a:rPr lang="en-US" sz="2800" dirty="0"/>
              <a:t>Shows that consumers value a reliable supply</a:t>
            </a:r>
          </a:p>
        </p:txBody>
      </p:sp>
      <p:sp>
        <p:nvSpPr>
          <p:cNvPr id="9" name="TextBox 8">
            <a:extLst>
              <a:ext uri="{FF2B5EF4-FFF2-40B4-BE49-F238E27FC236}">
                <a16:creationId xmlns:a16="http://schemas.microsoft.com/office/drawing/2014/main" id="{5C43C6E1-8C74-161D-7E40-D4381D005D05}"/>
              </a:ext>
            </a:extLst>
          </p:cNvPr>
          <p:cNvSpPr txBox="1"/>
          <p:nvPr/>
        </p:nvSpPr>
        <p:spPr>
          <a:xfrm>
            <a:off x="2615712" y="6519446"/>
            <a:ext cx="8204688" cy="338554"/>
          </a:xfrm>
          <a:prstGeom prst="rect">
            <a:avLst/>
          </a:prstGeom>
          <a:noFill/>
        </p:spPr>
        <p:txBody>
          <a:bodyPr wrap="square">
            <a:spAutoFit/>
          </a:bodyPr>
          <a:lstStyle/>
          <a:p>
            <a:pPr>
              <a:spcAft>
                <a:spcPts val="600"/>
              </a:spcAft>
            </a:pPr>
            <a:r>
              <a:rPr lang="en-US" sz="1100" dirty="0">
                <a:latin typeface="Calibri" panose="020F0502020204030204" pitchFamily="34" charset="0"/>
                <a:ea typeface="Calibri" panose="020F0502020204030204" pitchFamily="34" charset="0"/>
                <a:cs typeface="Times New Roman" panose="02020603050405020304" pitchFamily="18" charset="0"/>
              </a:rPr>
              <a:t>Sources: London Economics, European Commission, Brattle Group, MISO.</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Where necessary, the values have been converted to US$</a:t>
            </a:r>
            <a:r>
              <a:rPr lang="en-US" sz="1100" dirty="0"/>
              <a:t> </a:t>
            </a:r>
          </a:p>
        </p:txBody>
      </p:sp>
    </p:spTree>
    <p:extLst>
      <p:ext uri="{BB962C8B-B14F-4D97-AF65-F5344CB8AC3E}">
        <p14:creationId xmlns:p14="http://schemas.microsoft.com/office/powerpoint/2010/main" val="165937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45C2-F8B6-445C-11B6-7077C490D696}"/>
              </a:ext>
            </a:extLst>
          </p:cNvPr>
          <p:cNvSpPr>
            <a:spLocks noGrp="1"/>
          </p:cNvSpPr>
          <p:nvPr>
            <p:ph type="title"/>
          </p:nvPr>
        </p:nvSpPr>
        <p:spPr/>
        <p:txBody>
          <a:bodyPr anchor="ctr">
            <a:normAutofit/>
          </a:bodyPr>
          <a:lstStyle/>
          <a:p>
            <a:r>
              <a:rPr lang="en-US" b="1" dirty="0">
                <a:effectLst/>
              </a:rPr>
              <a:t>Complex power</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D01B724-7981-DDFE-19A4-1B438E46E74F}"/>
                  </a:ext>
                </a:extLst>
              </p:cNvPr>
              <p:cNvSpPr>
                <a:spLocks noGrp="1"/>
              </p:cNvSpPr>
              <p:nvPr>
                <p:ph idx="1"/>
              </p:nvPr>
            </p:nvSpPr>
            <p:spPr/>
            <p:txBody>
              <a:bodyPr/>
              <a:lstStyle/>
              <a:p>
                <a:r>
                  <a:rPr lang="en-US" dirty="0"/>
                  <a:t>Lighting, heating loads </a:t>
                </a:r>
                <a:r>
                  <a:rPr lang="en-US" dirty="0">
                    <a:sym typeface="Wingdings" pitchFamily="2" charset="2"/>
                  </a:rPr>
                  <a:t> current in phase with the voltage</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n-US"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Other loads (e.g., motors) </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 current lags the voltage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b="0" i="1" smtClean="0">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b="0" i="1" smtClean="0">
                          <a:effectLst/>
                          <a:latin typeface="Cambria Math" panose="02040503050406030204" pitchFamily="18" charset="0"/>
                          <a:ea typeface="Cambria Math" panose="02040503050406030204" pitchFamily="18" charset="0"/>
                          <a:cs typeface="Times New Roman" panose="02020603050405020304" pitchFamily="18" charset="0"/>
                        </a:rPr>
                        <m:t>𝜃</m:t>
                      </m:r>
                      <m:r>
                        <a:rPr lang="en-US"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Complex power: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 xmlns:m="http://schemas.openxmlformats.org/officeDocument/2006/math">
                    <m:acc>
                      <m:accPr>
                        <m:chr m:val="̅"/>
                        <m:ctrlPr>
                          <a:rPr lang="en-US" sz="4000" i="1" smtClean="0">
                            <a:effectLst/>
                            <a:latin typeface="Cambria Math" panose="02040503050406030204" pitchFamily="18" charset="0"/>
                            <a:ea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4000" i="1">
                            <a:effectLst/>
                            <a:latin typeface="Cambria Math" panose="02040503050406030204" pitchFamily="18" charset="0"/>
                            <a:ea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acc>
                    <m:sSup>
                      <m:sSupPr>
                        <m:ctrlPr>
                          <a:rPr lang="en-US" sz="4000" i="1">
                            <a:effectLst/>
                            <a:latin typeface="Cambria Math" panose="02040503050406030204" pitchFamily="18" charset="0"/>
                            <a:ea typeface="Times New Roman" panose="02020603050405020304" pitchFamily="18" charset="0"/>
                          </a:rPr>
                        </m:ctrlPr>
                      </m:sSupPr>
                      <m:e>
                        <m:acc>
                          <m:accPr>
                            <m:chr m:val="̅"/>
                            <m:ctrlPr>
                              <a:rPr lang="en-US" sz="4000" i="1">
                                <a:effectLst/>
                                <a:latin typeface="Cambria Math" panose="02040503050406030204" pitchFamily="18" charset="0"/>
                                <a:ea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∠0° </m:t>
                    </m:r>
                    <m:r>
                      <a:rPr lang="en-US" i="1">
                        <a:effectLst/>
                        <a:latin typeface="Cambria Math" panose="02040503050406030204" pitchFamily="18" charset="0"/>
                        <a:ea typeface="Calibri" panose="020F0502020204030204" pitchFamily="34" charset="0"/>
                        <a:cs typeface="Times New Roman" panose="02020603050405020304" pitchFamily="18" charset="0"/>
                      </a:rPr>
                      <m:t>𝐼</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𝜃</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sz="4000" i="1">
                            <a:effectLst/>
                            <a:latin typeface="Cambria Math" panose="02040503050406030204" pitchFamily="18" charset="0"/>
                          </a:rPr>
                        </m:ctrlPr>
                      </m:dPr>
                      <m:e>
                        <m:func>
                          <m:funcPr>
                            <m:ctrlPr>
                              <a:rPr lang="en-US" sz="4000" i="1">
                                <a:effectLst/>
                                <a:latin typeface="Cambria Math" panose="02040503050406030204" pitchFamily="18" charset="0"/>
                              </a:rPr>
                            </m:ctrlPr>
                          </m:funcPr>
                          <m:fNa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cos</m:t>
                            </m:r>
                          </m:fName>
                          <m:e>
                            <m:r>
                              <a:rPr lang="en-US" i="1">
                                <a:effectLst/>
                                <a:latin typeface="Cambria Math" panose="02040503050406030204" pitchFamily="18" charset="0"/>
                                <a:ea typeface="Calibri" panose="020F0502020204030204" pitchFamily="34" charset="0"/>
                                <a:cs typeface="Times New Roman" panose="02020603050405020304" pitchFamily="18" charset="0"/>
                              </a:rPr>
                              <m:t>𝜃</m:t>
                            </m:r>
                          </m:e>
                        </m:fun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𝑗𝑠𝑖𝑛</m:t>
                        </m:r>
                        <m:r>
                          <a:rPr lang="en-US" i="1">
                            <a:effectLst/>
                            <a:latin typeface="Cambria Math" panose="02040503050406030204" pitchFamily="18" charset="0"/>
                            <a:ea typeface="Calibri" panose="020F0502020204030204" pitchFamily="34" charset="0"/>
                            <a:cs typeface="Times New Roman" panose="02020603050405020304" pitchFamily="18" charset="0"/>
                          </a:rPr>
                          <m:t>𝜃</m:t>
                        </m:r>
                      </m:e>
                    </m:d>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𝑉𝐼</m:t>
                    </m:r>
                    <m:func>
                      <m:funcPr>
                        <m:ctrlPr>
                          <a:rPr lang="en-US" sz="4000" i="1">
                            <a:effectLst/>
                            <a:latin typeface="Cambria Math" panose="02040503050406030204" pitchFamily="18" charset="0"/>
                          </a:rPr>
                        </m:ctrlPr>
                      </m:funcPr>
                      <m:fNa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cos</m:t>
                        </m:r>
                      </m:fName>
                      <m:e>
                        <m:r>
                          <a:rPr lang="en-US" i="1">
                            <a:effectLst/>
                            <a:latin typeface="Cambria Math" panose="02040503050406030204" pitchFamily="18" charset="0"/>
                            <a:ea typeface="Calibri" panose="020F0502020204030204" pitchFamily="34" charset="0"/>
                            <a:cs typeface="Times New Roman" panose="02020603050405020304" pitchFamily="18" charset="0"/>
                          </a:rPr>
                          <m:t>𝜃</m:t>
                        </m:r>
                      </m:e>
                    </m:fun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𝑗𝑉𝐼𝑠𝑖𝑛</m:t>
                    </m:r>
                    <m:r>
                      <a:rPr lang="en-US" i="1">
                        <a:effectLst/>
                        <a:latin typeface="Cambria Math" panose="02040503050406030204" pitchFamily="18" charset="0"/>
                        <a:ea typeface="Calibri" panose="020F0502020204030204" pitchFamily="34" charset="0"/>
                        <a:cs typeface="Times New Roman" panose="02020603050405020304" pitchFamily="18" charset="0"/>
                      </a:rPr>
                      <m:t>𝜃</m:t>
                    </m:r>
                  </m:oMath>
                </a14:m>
                <a:r>
                  <a:rPr lang="en-US" sz="4000" dirty="0">
                    <a:effectLst/>
                  </a:rPr>
                  <a:t> </a:t>
                </a:r>
              </a:p>
              <a:p>
                <a:pPr marL="0" indent="0">
                  <a:buNone/>
                </a:pPr>
                <a14:m>
                  <m:oMathPara xmlns:m="http://schemas.openxmlformats.org/officeDocument/2006/math">
                    <m:oMathParaPr>
                      <m:jc m:val="centerGroup"/>
                    </m:oMathParaPr>
                    <m:oMath xmlns:m="http://schemas.openxmlformats.org/officeDocument/2006/math">
                      <m:acc>
                        <m:accPr>
                          <m:chr m:val="̅"/>
                          <m:ctrlPr>
                            <a:rPr lang="en-US" sz="4000" i="1" smtClean="0">
                              <a:effectLst/>
                              <a:latin typeface="Cambria Math" panose="02040503050406030204" pitchFamily="18" charset="0"/>
                              <a:ea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𝑗𝑄</m:t>
                      </m:r>
                    </m:oMath>
                  </m:oMathPara>
                </a14:m>
                <a:endParaRPr lang="en-US" sz="5400" dirty="0"/>
              </a:p>
            </p:txBody>
          </p:sp>
        </mc:Choice>
        <mc:Fallback xmlns="">
          <p:sp>
            <p:nvSpPr>
              <p:cNvPr id="7" name="Content Placeholder 6">
                <a:extLst>
                  <a:ext uri="{FF2B5EF4-FFF2-40B4-BE49-F238E27FC236}">
                    <a16:creationId xmlns:a16="http://schemas.microsoft.com/office/drawing/2014/main" id="{7D01B724-7981-DDFE-19A4-1B438E46E74F}"/>
                  </a:ext>
                </a:extLst>
              </p:cNvPr>
              <p:cNvSpPr>
                <a:spLocks noGrp="1" noRot="1" noChangeAspect="1" noMove="1" noResize="1" noEditPoints="1" noAdjustHandles="1" noChangeArrowheads="1" noChangeShapeType="1" noTextEdit="1"/>
              </p:cNvSpPr>
              <p:nvPr>
                <p:ph idx="1"/>
              </p:nvPr>
            </p:nvSpPr>
            <p:spPr>
              <a:blipFill>
                <a:blip r:embed="rId2"/>
                <a:stretch>
                  <a:fillRect l="-1086" t="-246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B486D51-02DC-7FC7-880C-4A57B682BE63}"/>
              </a:ext>
            </a:extLst>
          </p:cNvPr>
          <p:cNvSpPr>
            <a:spLocks noGrp="1"/>
          </p:cNvSpPr>
          <p:nvPr>
            <p:ph type="dt" sz="half" idx="10"/>
          </p:nvPr>
        </p:nvSpPr>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828B60BC-98CF-4CE9-4B24-79DA8D53D61E}"/>
              </a:ext>
            </a:extLst>
          </p:cNvPr>
          <p:cNvSpPr>
            <a:spLocks noGrp="1"/>
          </p:cNvSpPr>
          <p:nvPr>
            <p:ph type="sldNum" sz="quarter" idx="12"/>
          </p:nvPr>
        </p:nvSpPr>
        <p:spPr/>
        <p:txBody>
          <a:bodyPr anchor="ctr">
            <a:normAutofit/>
          </a:bodyPr>
          <a:lstStyle/>
          <a:p>
            <a:pPr>
              <a:spcAft>
                <a:spcPts val="600"/>
              </a:spcAft>
            </a:pPr>
            <a:fld id="{697646A6-6B76-9347-9EA0-ECEE7D8FD72D}" type="slidenum">
              <a:rPr lang="en-US" smtClean="0"/>
              <a:pPr>
                <a:spcAft>
                  <a:spcPts val="600"/>
                </a:spcAft>
              </a:pPr>
              <a:t>43</a:t>
            </a:fld>
            <a:endParaRPr lang="en-US"/>
          </a:p>
        </p:txBody>
      </p:sp>
    </p:spTree>
    <p:extLst>
      <p:ext uri="{BB962C8B-B14F-4D97-AF65-F5344CB8AC3E}">
        <p14:creationId xmlns:p14="http://schemas.microsoft.com/office/powerpoint/2010/main" val="244710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9562-6B95-F12F-FF03-97D1B5D22683}"/>
              </a:ext>
            </a:extLst>
          </p:cNvPr>
          <p:cNvSpPr>
            <a:spLocks noGrp="1"/>
          </p:cNvSpPr>
          <p:nvPr>
            <p:ph type="title"/>
          </p:nvPr>
        </p:nvSpPr>
        <p:spPr/>
        <p:txBody>
          <a:bodyPr/>
          <a:lstStyle/>
          <a:p>
            <a:r>
              <a:rPr lang="en-US" dirty="0"/>
              <a:t>Active and reactive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1EAEA5-3C1C-30BC-7C48-9EACE5A41339}"/>
                  </a:ext>
                </a:extLst>
              </p:cNvPr>
              <p:cNvSpPr>
                <a:spLocks noGrp="1"/>
              </p:cNvSpPr>
              <p:nvPr>
                <p:ph idx="1"/>
              </p:nvPr>
            </p:nvSpPr>
            <p:spPr/>
            <p:txBody>
              <a:bodyPr>
                <a:normAutofit lnSpcReduction="10000"/>
              </a:bodyPr>
              <a:lstStyle/>
              <a:p>
                <a:r>
                  <a:rPr lang="en-US" dirty="0"/>
                  <a:t>Active power: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𝑉𝐼</m:t>
                    </m:r>
                    <m:func>
                      <m:funcPr>
                        <m:ctrlPr>
                          <a:rPr lang="en-US" sz="4000" i="1">
                            <a:effectLst/>
                            <a:latin typeface="Cambria Math" panose="02040503050406030204" pitchFamily="18" charset="0"/>
                          </a:rPr>
                        </m:ctrlPr>
                      </m:funcPr>
                      <m:fNa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cos</m:t>
                        </m:r>
                      </m:fName>
                      <m:e>
                        <m:r>
                          <a:rPr lang="en-US" i="1">
                            <a:effectLst/>
                            <a:latin typeface="Cambria Math" panose="02040503050406030204" pitchFamily="18" charset="0"/>
                            <a:ea typeface="Calibri" panose="020F0502020204030204" pitchFamily="34" charset="0"/>
                            <a:cs typeface="Times New Roman" panose="02020603050405020304" pitchFamily="18" charset="0"/>
                          </a:rPr>
                          <m:t>𝜃</m:t>
                        </m:r>
                      </m:e>
                    </m:func>
                  </m:oMath>
                </a14:m>
                <a:r>
                  <a:rPr lang="en-US" dirty="0">
                    <a:effectLst/>
                  </a:rPr>
                  <a:t> </a:t>
                </a:r>
              </a:p>
              <a:p>
                <a:r>
                  <a:rPr lang="en-US" dirty="0"/>
                  <a:t>Measures the rate at which electrical energy is consumed by the load and converted to another form of energy</a:t>
                </a:r>
              </a:p>
              <a:p>
                <a:r>
                  <a:rPr lang="en-US" dirty="0"/>
                  <a:t>Units: W, kW, MW</a:t>
                </a:r>
              </a:p>
              <a:p>
                <a:endParaRPr lang="en-US" dirty="0"/>
              </a:p>
              <a:p>
                <a:r>
                  <a:rPr lang="en-US" dirty="0"/>
                  <a:t>Reactive power: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𝑉𝐼</m:t>
                    </m:r>
                    <m:func>
                      <m:funcPr>
                        <m:ctrlPr>
                          <a:rPr lang="en-US" sz="4000" i="1">
                            <a:effectLst/>
                            <a:latin typeface="Cambria Math" panose="02040503050406030204" pitchFamily="18" charset="0"/>
                          </a:rPr>
                        </m:ctrlPr>
                      </m:funcPr>
                      <m:fNa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sin</m:t>
                        </m:r>
                      </m:fName>
                      <m:e>
                        <m:r>
                          <a:rPr lang="en-US" i="1">
                            <a:effectLst/>
                            <a:latin typeface="Cambria Math" panose="02040503050406030204" pitchFamily="18" charset="0"/>
                            <a:ea typeface="Calibri" panose="020F0502020204030204" pitchFamily="34" charset="0"/>
                            <a:cs typeface="Times New Roman" panose="02020603050405020304" pitchFamily="18" charset="0"/>
                          </a:rPr>
                          <m:t>𝜃</m:t>
                        </m:r>
                      </m:e>
                    </m:func>
                  </m:oMath>
                </a14:m>
                <a:endParaRPr lang="en-US" dirty="0"/>
              </a:p>
              <a:p>
                <a:r>
                  <a:rPr lang="en-US" dirty="0"/>
                  <a:t>Represents power that oscillates at twice the frequency of the voltage without being dissipated or put to practical use</a:t>
                </a:r>
              </a:p>
              <a:p>
                <a:r>
                  <a:rPr lang="en-US" dirty="0"/>
                  <a:t>Dimensionally similar to active power</a:t>
                </a:r>
              </a:p>
              <a:p>
                <a:r>
                  <a:rPr lang="en-US" dirty="0"/>
                  <a:t>Units: var (Volt Ampere reactive), kvar, Mvar</a:t>
                </a:r>
              </a:p>
            </p:txBody>
          </p:sp>
        </mc:Choice>
        <mc:Fallback xmlns="">
          <p:sp>
            <p:nvSpPr>
              <p:cNvPr id="3" name="Content Placeholder 2">
                <a:extLst>
                  <a:ext uri="{FF2B5EF4-FFF2-40B4-BE49-F238E27FC236}">
                    <a16:creationId xmlns:a16="http://schemas.microsoft.com/office/drawing/2014/main" id="{FD1EAEA5-3C1C-30BC-7C48-9EACE5A41339}"/>
                  </a:ext>
                </a:extLst>
              </p:cNvPr>
              <p:cNvSpPr>
                <a:spLocks noGrp="1" noRot="1" noChangeAspect="1" noMove="1" noResize="1" noEditPoints="1" noAdjustHandles="1" noChangeArrowheads="1" noChangeShapeType="1" noTextEdit="1"/>
              </p:cNvSpPr>
              <p:nvPr>
                <p:ph idx="1"/>
              </p:nvPr>
            </p:nvSpPr>
            <p:spPr>
              <a:blipFill>
                <a:blip r:embed="rId2"/>
                <a:stretch>
                  <a:fillRect l="-1086" t="-3014" r="-16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9D51F24-EC9A-4BBA-F386-1937DBD274E2}"/>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F6920EA-A298-70D5-10D0-6F0229D4032F}"/>
              </a:ext>
            </a:extLst>
          </p:cNvPr>
          <p:cNvSpPr>
            <a:spLocks noGrp="1"/>
          </p:cNvSpPr>
          <p:nvPr>
            <p:ph type="sldNum" sz="quarter" idx="12"/>
          </p:nvPr>
        </p:nvSpPr>
        <p:spPr/>
        <p:txBody>
          <a:bodyPr/>
          <a:lstStyle/>
          <a:p>
            <a:fld id="{697646A6-6B76-9347-9EA0-ECEE7D8FD72D}" type="slidenum">
              <a:rPr lang="en-US" smtClean="0"/>
              <a:t>44</a:t>
            </a:fld>
            <a:endParaRPr lang="en-US"/>
          </a:p>
        </p:txBody>
      </p:sp>
    </p:spTree>
    <p:extLst>
      <p:ext uri="{BB962C8B-B14F-4D97-AF65-F5344CB8AC3E}">
        <p14:creationId xmlns:p14="http://schemas.microsoft.com/office/powerpoint/2010/main" val="1118623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4A37-5D54-DCAB-8596-A1B393888021}"/>
              </a:ext>
            </a:extLst>
          </p:cNvPr>
          <p:cNvSpPr>
            <a:spLocks noGrp="1"/>
          </p:cNvSpPr>
          <p:nvPr>
            <p:ph type="title"/>
          </p:nvPr>
        </p:nvSpPr>
        <p:spPr/>
        <p:txBody>
          <a:bodyPr/>
          <a:lstStyle/>
          <a:p>
            <a:r>
              <a:rPr lang="en-US" dirty="0"/>
              <a:t>Apparent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5D8F74-07E1-4DB9-BC61-CC80B9C5A685}"/>
                  </a:ext>
                </a:extLst>
              </p:cNvPr>
              <p:cNvSpPr>
                <a:spLocks noGrp="1"/>
              </p:cNvSpPr>
              <p:nvPr>
                <p:ph idx="1"/>
              </p:nvPr>
            </p:nvSpPr>
            <p:spPr/>
            <p:txBody>
              <a:bodyPr/>
              <a:lstStyle/>
              <a:p>
                <a:r>
                  <a:rPr lang="en-US" dirty="0"/>
                  <a:t>The apparent power is the magnitude of the complex power:</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𝑆</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4000" i="1">
                              <a:effectLst/>
                              <a:latin typeface="Cambria Math" panose="02040503050406030204" pitchFamily="18" charset="0"/>
                              <a:ea typeface="Times New Roman" panose="02020603050405020304" pitchFamily="18" charset="0"/>
                            </a:rPr>
                          </m:ctrlPr>
                        </m:dPr>
                        <m:e>
                          <m:acc>
                            <m:accPr>
                              <m:chr m:val="̅"/>
                              <m:ctrlPr>
                                <a:rPr lang="en-US" sz="4000"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𝑆</m:t>
                              </m:r>
                            </m:e>
                          </m:acc>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4000" i="1">
                              <a:effectLst/>
                              <a:latin typeface="Cambria Math" panose="02040503050406030204" pitchFamily="18" charset="0"/>
                              <a:ea typeface="Times New Roman" panose="02020603050405020304" pitchFamily="18" charset="0"/>
                            </a:rPr>
                          </m:ctrlPr>
                        </m:radPr>
                        <m:deg/>
                        <m:e>
                          <m:sSup>
                            <m:sSupPr>
                              <m:ctrlPr>
                                <a:rPr lang="en-US" sz="4000"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𝑃</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4000"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𝑄</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e>
                      </m:ra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oMath>
                  </m:oMathPara>
                </a14:m>
                <a:endParaRPr lang="en-US" sz="4000" dirty="0"/>
              </a:p>
              <a:p>
                <a:r>
                  <a:rPr lang="en-US" dirty="0"/>
                  <a:t>Units: VA (Volt Ampere), kVA, MVA</a:t>
                </a:r>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595D8F74-07E1-4DB9-BC61-CC80B9C5A685}"/>
                  </a:ext>
                </a:extLst>
              </p:cNvPr>
              <p:cNvSpPr>
                <a:spLocks noGrp="1" noRot="1" noChangeAspect="1" noMove="1" noResize="1" noEditPoints="1" noAdjustHandles="1" noChangeArrowheads="1" noChangeShapeType="1" noTextEdit="1"/>
              </p:cNvSpPr>
              <p:nvPr>
                <p:ph idx="1"/>
              </p:nvPr>
            </p:nvSpPr>
            <p:spPr>
              <a:blipFill>
                <a:blip r:embed="rId2"/>
                <a:stretch>
                  <a:fillRect l="-1086" t="-219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7938B0-83D9-0B76-AFF3-C05557B410FA}"/>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FC97832B-4C35-FD62-B7E5-DC9C281E8EDC}"/>
              </a:ext>
            </a:extLst>
          </p:cNvPr>
          <p:cNvSpPr>
            <a:spLocks noGrp="1"/>
          </p:cNvSpPr>
          <p:nvPr>
            <p:ph type="sldNum" sz="quarter" idx="12"/>
          </p:nvPr>
        </p:nvSpPr>
        <p:spPr/>
        <p:txBody>
          <a:bodyPr/>
          <a:lstStyle/>
          <a:p>
            <a:fld id="{697646A6-6B76-9347-9EA0-ECEE7D8FD72D}" type="slidenum">
              <a:rPr lang="en-US" smtClean="0"/>
              <a:t>45</a:t>
            </a:fld>
            <a:endParaRPr lang="en-US"/>
          </a:p>
        </p:txBody>
      </p:sp>
    </p:spTree>
    <p:extLst>
      <p:ext uri="{BB962C8B-B14F-4D97-AF65-F5344CB8AC3E}">
        <p14:creationId xmlns:p14="http://schemas.microsoft.com/office/powerpoint/2010/main" val="1557991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4C09-445D-8209-C6EE-B0A589922F72}"/>
              </a:ext>
            </a:extLst>
          </p:cNvPr>
          <p:cNvSpPr>
            <a:spLocks noGrp="1"/>
          </p:cNvSpPr>
          <p:nvPr>
            <p:ph type="title"/>
          </p:nvPr>
        </p:nvSpPr>
        <p:spPr/>
        <p:txBody>
          <a:bodyPr/>
          <a:lstStyle/>
          <a:p>
            <a:r>
              <a:rPr lang="en-US" dirty="0"/>
              <a:t>Power factor and power triangles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F2B9DB-10A9-4067-5F09-6712431C5425}"/>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𝑝𝑓</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4000" i="1">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num>
                        <m:den>
                          <m:rad>
                            <m:radPr>
                              <m:degHide m:val="on"/>
                              <m:ctrlPr>
                                <a:rPr lang="en-US" sz="4000" i="1">
                                  <a:effectLst/>
                                  <a:latin typeface="Cambria Math" panose="02040503050406030204" pitchFamily="18" charset="0"/>
                                  <a:ea typeface="Times New Roman" panose="02020603050405020304" pitchFamily="18" charset="0"/>
                                </a:rPr>
                              </m:ctrlPr>
                            </m:radPr>
                            <m:deg/>
                            <m:e>
                              <m:sSup>
                                <m:sSupPr>
                                  <m:ctrlPr>
                                    <a:rPr lang="en-US" sz="4000"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𝑃</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4000"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𝑄</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e>
                          </m:rad>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4000" i="1">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𝜃</m:t>
                      </m:r>
                    </m:oMath>
                  </m:oMathPara>
                </a14:m>
                <a:endParaRPr lang="en-US" sz="4000" dirty="0"/>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FAF2B9DB-10A9-4067-5F09-6712431C5425}"/>
                  </a:ext>
                </a:extLst>
              </p:cNvPr>
              <p:cNvSpPr>
                <a:spLocks noGrp="1" noRot="1" noChangeAspect="1" noMove="1" noResize="1" noEditPoints="1" noAdjustHandles="1" noChangeArrowheads="1" noChangeShapeType="1" noTextEdit="1"/>
              </p:cNvSpPr>
              <p:nvPr>
                <p:ph idx="1"/>
              </p:nvPr>
            </p:nvSpPr>
            <p:spPr>
              <a:blipFill>
                <a:blip r:embed="rId2"/>
                <a:stretch>
                  <a:fillRect t="-8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025F851-71E6-28F6-E9DA-DA95E9F2FF6E}"/>
              </a:ext>
            </a:extLst>
          </p:cNvPr>
          <p:cNvSpPr>
            <a:spLocks noGrp="1"/>
          </p:cNvSpPr>
          <p:nvPr>
            <p:ph type="dt" sz="half" idx="10"/>
          </p:nvPr>
        </p:nvSpPr>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D9F3F239-1FD8-E769-FE22-B5FA1B14577A}"/>
              </a:ext>
            </a:extLst>
          </p:cNvPr>
          <p:cNvSpPr>
            <a:spLocks noGrp="1"/>
          </p:cNvSpPr>
          <p:nvPr>
            <p:ph type="sldNum" sz="quarter" idx="12"/>
          </p:nvPr>
        </p:nvSpPr>
        <p:spPr/>
        <p:txBody>
          <a:bodyPr/>
          <a:lstStyle/>
          <a:p>
            <a:fld id="{697646A6-6B76-9347-9EA0-ECEE7D8FD72D}" type="slidenum">
              <a:rPr lang="en-US" smtClean="0"/>
              <a:t>46</a:t>
            </a:fld>
            <a:endParaRPr lang="en-US"/>
          </a:p>
        </p:txBody>
      </p:sp>
      <p:grpSp>
        <p:nvGrpSpPr>
          <p:cNvPr id="51" name="Group 50">
            <a:extLst>
              <a:ext uri="{FF2B5EF4-FFF2-40B4-BE49-F238E27FC236}">
                <a16:creationId xmlns:a16="http://schemas.microsoft.com/office/drawing/2014/main" id="{F82B42D8-8DBE-AF68-30F3-6F367BB13C7E}"/>
              </a:ext>
            </a:extLst>
          </p:cNvPr>
          <p:cNvGrpSpPr/>
          <p:nvPr/>
        </p:nvGrpSpPr>
        <p:grpSpPr>
          <a:xfrm>
            <a:off x="475042" y="3152811"/>
            <a:ext cx="9090700" cy="1298448"/>
            <a:chOff x="475042" y="3152811"/>
            <a:chExt cx="9090700" cy="1298448"/>
          </a:xfrm>
        </p:grpSpPr>
        <p:sp>
          <p:nvSpPr>
            <p:cNvPr id="9" name="Rectangle 8">
              <a:extLst>
                <a:ext uri="{FF2B5EF4-FFF2-40B4-BE49-F238E27FC236}">
                  <a16:creationId xmlns:a16="http://schemas.microsoft.com/office/drawing/2014/main" id="{E25B3994-35BE-660C-20D3-8EB34B45B997}"/>
                </a:ext>
              </a:extLst>
            </p:cNvPr>
            <p:cNvSpPr/>
            <p:nvPr/>
          </p:nvSpPr>
          <p:spPr>
            <a:xfrm>
              <a:off x="475042" y="3705923"/>
              <a:ext cx="3335657" cy="523220"/>
            </a:xfrm>
            <a:prstGeom prst="rect">
              <a:avLst/>
            </a:prstGeom>
          </p:spPr>
          <p:txBody>
            <a:bodyPr wrap="none">
              <a:spAutoFit/>
            </a:bodyPr>
            <a:lstStyle/>
            <a:p>
              <a:r>
                <a:rPr lang="en-US" sz="2800" dirty="0">
                  <a:cs typeface="Times New Roman" panose="02020603050405020304" pitchFamily="18" charset="0"/>
                </a:rPr>
                <a:t>Lagging power factor:</a:t>
              </a:r>
              <a:endParaRPr lang="en-US" sz="2800" dirty="0"/>
            </a:p>
          </p:txBody>
        </p:sp>
        <p:grpSp>
          <p:nvGrpSpPr>
            <p:cNvPr id="50" name="Group 49">
              <a:extLst>
                <a:ext uri="{FF2B5EF4-FFF2-40B4-BE49-F238E27FC236}">
                  <a16:creationId xmlns:a16="http://schemas.microsoft.com/office/drawing/2014/main" id="{B8418FD0-C850-34AA-D632-E2ADEAAEE797}"/>
                </a:ext>
              </a:extLst>
            </p:cNvPr>
            <p:cNvGrpSpPr/>
            <p:nvPr/>
          </p:nvGrpSpPr>
          <p:grpSpPr>
            <a:xfrm>
              <a:off x="3918605" y="3266134"/>
              <a:ext cx="1819223" cy="1086120"/>
              <a:chOff x="3918605" y="3266134"/>
              <a:chExt cx="1819223" cy="108612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95B37F3-3696-2742-2DCE-F1AD10E5EBB3}"/>
                      </a:ext>
                    </a:extLst>
                  </p:cNvPr>
                  <p:cNvSpPr txBox="1"/>
                  <p:nvPr/>
                </p:nvSpPr>
                <p:spPr>
                  <a:xfrm>
                    <a:off x="5410135" y="3266134"/>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36" name="TextBox 35">
                    <a:extLst>
                      <a:ext uri="{FF2B5EF4-FFF2-40B4-BE49-F238E27FC236}">
                        <a16:creationId xmlns:a16="http://schemas.microsoft.com/office/drawing/2014/main" id="{795B37F3-3696-2742-2DCE-F1AD10E5EBB3}"/>
                      </a:ext>
                    </a:extLst>
                  </p:cNvPr>
                  <p:cNvSpPr txBox="1">
                    <a:spLocks noRot="1" noChangeAspect="1" noMove="1" noResize="1" noEditPoints="1" noAdjustHandles="1" noChangeArrowheads="1" noChangeShapeType="1" noTextEdit="1"/>
                  </p:cNvSpPr>
                  <p:nvPr/>
                </p:nvSpPr>
                <p:spPr>
                  <a:xfrm>
                    <a:off x="5410135" y="3266134"/>
                    <a:ext cx="204479" cy="276999"/>
                  </a:xfrm>
                  <a:prstGeom prst="rect">
                    <a:avLst/>
                  </a:prstGeom>
                  <a:blipFill>
                    <a:blip r:embed="rId3"/>
                    <a:stretch>
                      <a:fillRect l="-22222" r="-16667" b="-9091"/>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1B2E5746-B24E-196E-D0C1-D4159697695B}"/>
                  </a:ext>
                </a:extLst>
              </p:cNvPr>
              <p:cNvCxnSpPr>
                <a:cxnSpLocks/>
              </p:cNvCxnSpPr>
              <p:nvPr/>
            </p:nvCxnSpPr>
            <p:spPr>
              <a:xfrm>
                <a:off x="3918605" y="3593622"/>
                <a:ext cx="18192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8F3D620-2CFA-48E1-BDE0-53CF9678D2C3}"/>
                      </a:ext>
                    </a:extLst>
                  </p:cNvPr>
                  <p:cNvSpPr txBox="1"/>
                  <p:nvPr/>
                </p:nvSpPr>
                <p:spPr>
                  <a:xfrm>
                    <a:off x="4506429" y="4075255"/>
                    <a:ext cx="148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38" name="TextBox 37">
                    <a:extLst>
                      <a:ext uri="{FF2B5EF4-FFF2-40B4-BE49-F238E27FC236}">
                        <a16:creationId xmlns:a16="http://schemas.microsoft.com/office/drawing/2014/main" id="{68F3D620-2CFA-48E1-BDE0-53CF9678D2C3}"/>
                      </a:ext>
                    </a:extLst>
                  </p:cNvPr>
                  <p:cNvSpPr txBox="1">
                    <a:spLocks noRot="1" noChangeAspect="1" noMove="1" noResize="1" noEditPoints="1" noAdjustHandles="1" noChangeArrowheads="1" noChangeShapeType="1" noTextEdit="1"/>
                  </p:cNvSpPr>
                  <p:nvPr/>
                </p:nvSpPr>
                <p:spPr>
                  <a:xfrm>
                    <a:off x="4506429" y="4075255"/>
                    <a:ext cx="148374" cy="276999"/>
                  </a:xfrm>
                  <a:prstGeom prst="rect">
                    <a:avLst/>
                  </a:prstGeom>
                  <a:blipFill>
                    <a:blip r:embed="rId4"/>
                    <a:stretch>
                      <a:fillRect l="-30769" r="-30769" b="-9091"/>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4C88CC68-04E5-26D0-56CA-23197DB76928}"/>
                  </a:ext>
                </a:extLst>
              </p:cNvPr>
              <p:cNvCxnSpPr>
                <a:cxnSpLocks/>
              </p:cNvCxnSpPr>
              <p:nvPr/>
            </p:nvCxnSpPr>
            <p:spPr>
              <a:xfrm>
                <a:off x="3918605" y="3593622"/>
                <a:ext cx="1402886" cy="6687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AEC3D60C-4003-1E50-C42D-F6AE8ACFB5A5}"/>
                  </a:ext>
                </a:extLst>
              </p:cNvPr>
              <p:cNvSpPr/>
              <p:nvPr/>
            </p:nvSpPr>
            <p:spPr>
              <a:xfrm rot="3528897">
                <a:off x="4425874" y="3407008"/>
                <a:ext cx="754743" cy="754742"/>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1750133-B5C6-7D5B-FF88-9322DE9E6D21}"/>
                      </a:ext>
                    </a:extLst>
                  </p:cNvPr>
                  <p:cNvSpPr txBox="1"/>
                  <p:nvPr/>
                </p:nvSpPr>
                <p:spPr>
                  <a:xfrm>
                    <a:off x="5220660" y="3739026"/>
                    <a:ext cx="189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1" name="TextBox 40">
                    <a:extLst>
                      <a:ext uri="{FF2B5EF4-FFF2-40B4-BE49-F238E27FC236}">
                        <a16:creationId xmlns:a16="http://schemas.microsoft.com/office/drawing/2014/main" id="{71750133-B5C6-7D5B-FF88-9322DE9E6D21}"/>
                      </a:ext>
                    </a:extLst>
                  </p:cNvPr>
                  <p:cNvSpPr txBox="1">
                    <a:spLocks noRot="1" noChangeAspect="1" noMove="1" noResize="1" noEditPoints="1" noAdjustHandles="1" noChangeArrowheads="1" noChangeShapeType="1" noTextEdit="1"/>
                  </p:cNvSpPr>
                  <p:nvPr/>
                </p:nvSpPr>
                <p:spPr>
                  <a:xfrm>
                    <a:off x="5220660" y="3739026"/>
                    <a:ext cx="189475" cy="276999"/>
                  </a:xfrm>
                  <a:prstGeom prst="rect">
                    <a:avLst/>
                  </a:prstGeom>
                  <a:blipFill>
                    <a:blip r:embed="rId5"/>
                    <a:stretch>
                      <a:fillRect l="-18750" r="-25000" b="-4348"/>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D7970A74-7056-3E23-CF18-A59A1408D476}"/>
                </a:ext>
              </a:extLst>
            </p:cNvPr>
            <p:cNvGrpSpPr/>
            <p:nvPr/>
          </p:nvGrpSpPr>
          <p:grpSpPr>
            <a:xfrm>
              <a:off x="6314604" y="3152811"/>
              <a:ext cx="3251138" cy="1298448"/>
              <a:chOff x="6771804" y="3152811"/>
              <a:chExt cx="3251138" cy="1298448"/>
            </a:xfrm>
          </p:grpSpPr>
          <p:cxnSp>
            <p:nvCxnSpPr>
              <p:cNvPr id="28" name="Straight Arrow Connector 27">
                <a:extLst>
                  <a:ext uri="{FF2B5EF4-FFF2-40B4-BE49-F238E27FC236}">
                    <a16:creationId xmlns:a16="http://schemas.microsoft.com/office/drawing/2014/main" id="{6C0C8698-0031-5910-AA8E-830D79F14DE5}"/>
                  </a:ext>
                </a:extLst>
              </p:cNvPr>
              <p:cNvCxnSpPr>
                <a:cxnSpLocks/>
              </p:cNvCxnSpPr>
              <p:nvPr/>
            </p:nvCxnSpPr>
            <p:spPr>
              <a:xfrm>
                <a:off x="6771805" y="4063442"/>
                <a:ext cx="215885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A805936-F14A-86F6-1501-6D9EF18E95B8}"/>
                      </a:ext>
                    </a:extLst>
                  </p:cNvPr>
                  <p:cNvSpPr/>
                  <p:nvPr/>
                </p:nvSpPr>
                <p:spPr>
                  <a:xfrm>
                    <a:off x="7442230" y="4082127"/>
                    <a:ext cx="385875" cy="36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oMath>
                      </m:oMathPara>
                    </a14:m>
                    <a:endParaRPr lang="en-US" dirty="0"/>
                  </a:p>
                </p:txBody>
              </p:sp>
            </mc:Choice>
            <mc:Fallback xmlns="">
              <p:sp>
                <p:nvSpPr>
                  <p:cNvPr id="29" name="Rectangle 28">
                    <a:extLst>
                      <a:ext uri="{FF2B5EF4-FFF2-40B4-BE49-F238E27FC236}">
                        <a16:creationId xmlns:a16="http://schemas.microsoft.com/office/drawing/2014/main" id="{EA805936-F14A-86F6-1501-6D9EF18E95B8}"/>
                      </a:ext>
                    </a:extLst>
                  </p:cNvPr>
                  <p:cNvSpPr>
                    <a:spLocks noRot="1" noChangeAspect="1" noMove="1" noResize="1" noEditPoints="1" noAdjustHandles="1" noChangeArrowheads="1" noChangeShapeType="1" noTextEdit="1"/>
                  </p:cNvSpPr>
                  <p:nvPr/>
                </p:nvSpPr>
                <p:spPr>
                  <a:xfrm>
                    <a:off x="7442230" y="4082127"/>
                    <a:ext cx="385875" cy="369132"/>
                  </a:xfrm>
                  <a:prstGeom prst="rect">
                    <a:avLst/>
                  </a:prstGeom>
                  <a:blipFill>
                    <a:blip r:embed="rId6"/>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59CA0F7-A5A9-99B0-5DD3-70A5FABDF212}"/>
                  </a:ext>
                </a:extLst>
              </p:cNvPr>
              <p:cNvCxnSpPr>
                <a:cxnSpLocks/>
              </p:cNvCxnSpPr>
              <p:nvPr/>
            </p:nvCxnSpPr>
            <p:spPr>
              <a:xfrm flipV="1">
                <a:off x="8930655" y="3154444"/>
                <a:ext cx="0" cy="91063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5D49A22-1366-D2AA-9320-E673167DDB80}"/>
                      </a:ext>
                    </a:extLst>
                  </p:cNvPr>
                  <p:cNvSpPr/>
                  <p:nvPr/>
                </p:nvSpPr>
                <p:spPr>
                  <a:xfrm>
                    <a:off x="8930655" y="3493654"/>
                    <a:ext cx="1092287" cy="36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𝑗𝑄</m:t>
                          </m:r>
                          <m:r>
                            <a:rPr lang="en-US" b="0" i="1" smtClean="0">
                              <a:latin typeface="Cambria Math" panose="02040503050406030204" pitchFamily="18" charset="0"/>
                            </a:rPr>
                            <m:t> (&gt;0)</m:t>
                          </m:r>
                        </m:oMath>
                      </m:oMathPara>
                    </a14:m>
                    <a:endParaRPr lang="en-US" dirty="0"/>
                  </a:p>
                </p:txBody>
              </p:sp>
            </mc:Choice>
            <mc:Fallback xmlns="">
              <p:sp>
                <p:nvSpPr>
                  <p:cNvPr id="31" name="Rectangle 30">
                    <a:extLst>
                      <a:ext uri="{FF2B5EF4-FFF2-40B4-BE49-F238E27FC236}">
                        <a16:creationId xmlns:a16="http://schemas.microsoft.com/office/drawing/2014/main" id="{25D49A22-1366-D2AA-9320-E673167DDB80}"/>
                      </a:ext>
                    </a:extLst>
                  </p:cNvPr>
                  <p:cNvSpPr>
                    <a:spLocks noRot="1" noChangeAspect="1" noMove="1" noResize="1" noEditPoints="1" noAdjustHandles="1" noChangeArrowheads="1" noChangeShapeType="1" noTextEdit="1"/>
                  </p:cNvSpPr>
                  <p:nvPr/>
                </p:nvSpPr>
                <p:spPr>
                  <a:xfrm>
                    <a:off x="8930655" y="3493654"/>
                    <a:ext cx="1092287" cy="369132"/>
                  </a:xfrm>
                  <a:prstGeom prst="rect">
                    <a:avLst/>
                  </a:prstGeom>
                  <a:blipFill>
                    <a:blip r:embed="rId7"/>
                    <a:stretch>
                      <a:fillRect b="-16667"/>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07A7733-335F-4CBD-2243-5586D1EBCF6C}"/>
                  </a:ext>
                </a:extLst>
              </p:cNvPr>
              <p:cNvCxnSpPr>
                <a:cxnSpLocks/>
              </p:cNvCxnSpPr>
              <p:nvPr/>
            </p:nvCxnSpPr>
            <p:spPr>
              <a:xfrm flipV="1">
                <a:off x="6771804" y="3152811"/>
                <a:ext cx="2158851" cy="910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29CB7AB5-5598-7D60-388C-60B43B64CF1A}"/>
                  </a:ext>
                </a:extLst>
              </p:cNvPr>
              <p:cNvSpPr/>
              <p:nvPr/>
            </p:nvSpPr>
            <p:spPr>
              <a:xfrm rot="1918949">
                <a:off x="7450734" y="3485620"/>
                <a:ext cx="754743" cy="754333"/>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A5E76BC-37D6-11C8-F35E-85D0467B3387}"/>
                      </a:ext>
                    </a:extLst>
                  </p:cNvPr>
                  <p:cNvSpPr txBox="1"/>
                  <p:nvPr/>
                </p:nvSpPr>
                <p:spPr>
                  <a:xfrm>
                    <a:off x="8243590" y="3656942"/>
                    <a:ext cx="189475" cy="276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1A5E76BC-37D6-11C8-F35E-85D0467B3387}"/>
                      </a:ext>
                    </a:extLst>
                  </p:cNvPr>
                  <p:cNvSpPr txBox="1">
                    <a:spLocks noRot="1" noChangeAspect="1" noMove="1" noResize="1" noEditPoints="1" noAdjustHandles="1" noChangeArrowheads="1" noChangeShapeType="1" noTextEdit="1"/>
                  </p:cNvSpPr>
                  <p:nvPr/>
                </p:nvSpPr>
                <p:spPr>
                  <a:xfrm>
                    <a:off x="8243590" y="3656942"/>
                    <a:ext cx="189475" cy="276849"/>
                  </a:xfrm>
                  <a:prstGeom prst="rect">
                    <a:avLst/>
                  </a:prstGeom>
                  <a:blipFill>
                    <a:blip r:embed="rId8"/>
                    <a:stretch>
                      <a:fillRect l="-18750" r="-2500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BCA7F04C-93E0-E0A7-6627-CBA376F58D2A}"/>
                      </a:ext>
                    </a:extLst>
                  </p:cNvPr>
                  <p:cNvSpPr/>
                  <p:nvPr/>
                </p:nvSpPr>
                <p:spPr>
                  <a:xfrm>
                    <a:off x="7464223" y="3287235"/>
                    <a:ext cx="363882" cy="3697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oMath>
                      </m:oMathPara>
                    </a14:m>
                    <a:endParaRPr lang="en-US" dirty="0"/>
                  </a:p>
                </p:txBody>
              </p:sp>
            </mc:Choice>
            <mc:Fallback xmlns="">
              <p:sp>
                <p:nvSpPr>
                  <p:cNvPr id="35" name="Rectangle 34">
                    <a:extLst>
                      <a:ext uri="{FF2B5EF4-FFF2-40B4-BE49-F238E27FC236}">
                        <a16:creationId xmlns:a16="http://schemas.microsoft.com/office/drawing/2014/main" id="{BCA7F04C-93E0-E0A7-6627-CBA376F58D2A}"/>
                      </a:ext>
                    </a:extLst>
                  </p:cNvPr>
                  <p:cNvSpPr>
                    <a:spLocks noRot="1" noChangeAspect="1" noMove="1" noResize="1" noEditPoints="1" noAdjustHandles="1" noChangeArrowheads="1" noChangeShapeType="1" noTextEdit="1"/>
                  </p:cNvSpPr>
                  <p:nvPr/>
                </p:nvSpPr>
                <p:spPr>
                  <a:xfrm>
                    <a:off x="7464223" y="3287235"/>
                    <a:ext cx="363882" cy="369709"/>
                  </a:xfrm>
                  <a:prstGeom prst="rect">
                    <a:avLst/>
                  </a:prstGeom>
                  <a:blipFill>
                    <a:blip r:embed="rId9"/>
                    <a:stretch>
                      <a:fillRect/>
                    </a:stretch>
                  </a:blipFill>
                </p:spPr>
                <p:txBody>
                  <a:bodyPr/>
                  <a:lstStyle/>
                  <a:p>
                    <a:r>
                      <a:rPr lang="en-US">
                        <a:noFill/>
                      </a:rPr>
                      <a:t> </a:t>
                    </a:r>
                  </a:p>
                </p:txBody>
              </p:sp>
            </mc:Fallback>
          </mc:AlternateContent>
        </p:grpSp>
      </p:grpSp>
      <p:grpSp>
        <p:nvGrpSpPr>
          <p:cNvPr id="52" name="Group 51">
            <a:extLst>
              <a:ext uri="{FF2B5EF4-FFF2-40B4-BE49-F238E27FC236}">
                <a16:creationId xmlns:a16="http://schemas.microsoft.com/office/drawing/2014/main" id="{FD59F76D-6A55-9020-88DF-91C5E52F1EFD}"/>
              </a:ext>
            </a:extLst>
          </p:cNvPr>
          <p:cNvGrpSpPr/>
          <p:nvPr/>
        </p:nvGrpSpPr>
        <p:grpSpPr>
          <a:xfrm>
            <a:off x="477089" y="5307842"/>
            <a:ext cx="9085642" cy="1330464"/>
            <a:chOff x="477089" y="5307842"/>
            <a:chExt cx="9085642" cy="1330464"/>
          </a:xfrm>
        </p:grpSpPr>
        <p:grpSp>
          <p:nvGrpSpPr>
            <p:cNvPr id="10" name="Group 9">
              <a:extLst>
                <a:ext uri="{FF2B5EF4-FFF2-40B4-BE49-F238E27FC236}">
                  <a16:creationId xmlns:a16="http://schemas.microsoft.com/office/drawing/2014/main" id="{DD280332-83FE-0870-3111-A6A7CCEB445C}"/>
                </a:ext>
              </a:extLst>
            </p:cNvPr>
            <p:cNvGrpSpPr/>
            <p:nvPr/>
          </p:nvGrpSpPr>
          <p:grpSpPr>
            <a:xfrm>
              <a:off x="3918605" y="5438407"/>
              <a:ext cx="1819223" cy="1041397"/>
              <a:chOff x="2540008" y="4156547"/>
              <a:chExt cx="1819223" cy="104139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9266C96-C20E-1B00-C1FB-5E6592DA72B1}"/>
                      </a:ext>
                    </a:extLst>
                  </p:cNvPr>
                  <p:cNvSpPr txBox="1"/>
                  <p:nvPr/>
                </p:nvSpPr>
                <p:spPr>
                  <a:xfrm>
                    <a:off x="4021954" y="4920945"/>
                    <a:ext cx="204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oMath>
                      </m:oMathPara>
                    </a14:m>
                    <a:endParaRPr lang="en-US" dirty="0"/>
                  </a:p>
                </p:txBody>
              </p:sp>
            </mc:Choice>
            <mc:Fallback xmlns="">
              <p:sp>
                <p:nvSpPr>
                  <p:cNvPr id="88" name="TextBox 87">
                    <a:extLst>
                      <a:ext uri="{FF2B5EF4-FFF2-40B4-BE49-F238E27FC236}">
                        <a16:creationId xmlns:a16="http://schemas.microsoft.com/office/drawing/2014/main" id="{A7D65FFE-3763-FD4C-A989-43DE208B20F8}"/>
                      </a:ext>
                    </a:extLst>
                  </p:cNvPr>
                  <p:cNvSpPr txBox="1">
                    <a:spLocks noRot="1" noChangeAspect="1" noMove="1" noResize="1" noEditPoints="1" noAdjustHandles="1" noChangeArrowheads="1" noChangeShapeType="1" noTextEdit="1"/>
                  </p:cNvSpPr>
                  <p:nvPr/>
                </p:nvSpPr>
                <p:spPr>
                  <a:xfrm>
                    <a:off x="4021954" y="4920945"/>
                    <a:ext cx="204479" cy="276999"/>
                  </a:xfrm>
                  <a:prstGeom prst="rect">
                    <a:avLst/>
                  </a:prstGeom>
                  <a:blipFill>
                    <a:blip r:embed="rId10"/>
                    <a:stretch>
                      <a:fillRect l="-23529" r="-2352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FDB43BA-AC41-4DEF-A9F3-553A7D1E31DB}"/>
                      </a:ext>
                    </a:extLst>
                  </p:cNvPr>
                  <p:cNvSpPr txBox="1"/>
                  <p:nvPr/>
                </p:nvSpPr>
                <p:spPr>
                  <a:xfrm>
                    <a:off x="3127832" y="4176773"/>
                    <a:ext cx="148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𝐼</m:t>
                              </m:r>
                            </m:e>
                          </m:acc>
                        </m:oMath>
                      </m:oMathPara>
                    </a14:m>
                    <a:endParaRPr lang="en-US" dirty="0"/>
                  </a:p>
                </p:txBody>
              </p:sp>
            </mc:Choice>
            <mc:Fallback xmlns="">
              <p:sp>
                <p:nvSpPr>
                  <p:cNvPr id="90" name="TextBox 89">
                    <a:extLst>
                      <a:ext uri="{FF2B5EF4-FFF2-40B4-BE49-F238E27FC236}">
                        <a16:creationId xmlns:a16="http://schemas.microsoft.com/office/drawing/2014/main" id="{E3911E1F-7915-F74E-B59A-245ADA41DF14}"/>
                      </a:ext>
                    </a:extLst>
                  </p:cNvPr>
                  <p:cNvSpPr txBox="1">
                    <a:spLocks noRot="1" noChangeAspect="1" noMove="1" noResize="1" noEditPoints="1" noAdjustHandles="1" noChangeArrowheads="1" noChangeShapeType="1" noTextEdit="1"/>
                  </p:cNvSpPr>
                  <p:nvPr/>
                </p:nvSpPr>
                <p:spPr>
                  <a:xfrm>
                    <a:off x="3127832" y="4176773"/>
                    <a:ext cx="148374" cy="276999"/>
                  </a:xfrm>
                  <a:prstGeom prst="rect">
                    <a:avLst/>
                  </a:prstGeom>
                  <a:blipFill>
                    <a:blip r:embed="rId11"/>
                    <a:stretch>
                      <a:fillRect l="-41667" r="-33333" b="-869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DD2966D5-C75C-4704-BA0E-FDB4EA4450CA}"/>
                  </a:ext>
                </a:extLst>
              </p:cNvPr>
              <p:cNvGrpSpPr/>
              <p:nvPr/>
            </p:nvGrpSpPr>
            <p:grpSpPr>
              <a:xfrm flipV="1">
                <a:off x="2540008" y="4156547"/>
                <a:ext cx="1819223" cy="855401"/>
                <a:chOff x="2540008" y="4156547"/>
                <a:chExt cx="1819223" cy="855401"/>
              </a:xfrm>
            </p:grpSpPr>
            <p:cxnSp>
              <p:nvCxnSpPr>
                <p:cNvPr id="25" name="Straight Arrow Connector 24">
                  <a:extLst>
                    <a:ext uri="{FF2B5EF4-FFF2-40B4-BE49-F238E27FC236}">
                      <a16:creationId xmlns:a16="http://schemas.microsoft.com/office/drawing/2014/main" id="{FECA6F7F-107F-A561-BB95-E720DAA54282}"/>
                    </a:ext>
                  </a:extLst>
                </p:cNvPr>
                <p:cNvCxnSpPr>
                  <a:cxnSpLocks/>
                </p:cNvCxnSpPr>
                <p:nvPr/>
              </p:nvCxnSpPr>
              <p:spPr>
                <a:xfrm>
                  <a:off x="2540008" y="4343162"/>
                  <a:ext cx="18192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01FEFC-E029-4F26-B543-120FB4627E78}"/>
                    </a:ext>
                  </a:extLst>
                </p:cNvPr>
                <p:cNvCxnSpPr>
                  <a:cxnSpLocks/>
                </p:cNvCxnSpPr>
                <p:nvPr/>
              </p:nvCxnSpPr>
              <p:spPr>
                <a:xfrm>
                  <a:off x="2540008" y="4343162"/>
                  <a:ext cx="1402886" cy="6687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F4DA76C3-E214-182F-664C-CD7B7A3D283C}"/>
                    </a:ext>
                  </a:extLst>
                </p:cNvPr>
                <p:cNvSpPr/>
                <p:nvPr/>
              </p:nvSpPr>
              <p:spPr>
                <a:xfrm rot="3528897">
                  <a:off x="3047277" y="4156548"/>
                  <a:ext cx="754743" cy="754742"/>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07B138-012B-466D-D1C0-23DF43F11E23}"/>
                      </a:ext>
                    </a:extLst>
                  </p:cNvPr>
                  <p:cNvSpPr txBox="1"/>
                  <p:nvPr/>
                </p:nvSpPr>
                <p:spPr>
                  <a:xfrm>
                    <a:off x="3842063" y="4488566"/>
                    <a:ext cx="189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93" name="TextBox 92">
                    <a:extLst>
                      <a:ext uri="{FF2B5EF4-FFF2-40B4-BE49-F238E27FC236}">
                        <a16:creationId xmlns:a16="http://schemas.microsoft.com/office/drawing/2014/main" id="{E082D67D-9304-1C43-BC36-C2E913D67B5A}"/>
                      </a:ext>
                    </a:extLst>
                  </p:cNvPr>
                  <p:cNvSpPr txBox="1">
                    <a:spLocks noRot="1" noChangeAspect="1" noMove="1" noResize="1" noEditPoints="1" noAdjustHandles="1" noChangeArrowheads="1" noChangeShapeType="1" noTextEdit="1"/>
                  </p:cNvSpPr>
                  <p:nvPr/>
                </p:nvSpPr>
                <p:spPr>
                  <a:xfrm>
                    <a:off x="3842063" y="4488566"/>
                    <a:ext cx="189475" cy="276999"/>
                  </a:xfrm>
                  <a:prstGeom prst="rect">
                    <a:avLst/>
                  </a:prstGeom>
                  <a:blipFill>
                    <a:blip r:embed="rId12"/>
                    <a:stretch>
                      <a:fillRect l="-25000" r="-25000" b="-4348"/>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6EE80394-96A3-ED52-0F8F-6DEC5FB8F795}"/>
                </a:ext>
              </a:extLst>
            </p:cNvPr>
            <p:cNvGrpSpPr/>
            <p:nvPr/>
          </p:nvGrpSpPr>
          <p:grpSpPr>
            <a:xfrm>
              <a:off x="6314603" y="5307842"/>
              <a:ext cx="3248128" cy="1330464"/>
              <a:chOff x="6771803" y="5307842"/>
              <a:chExt cx="3248128" cy="1330464"/>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0F5161C-BD97-67A7-58E9-2DD29A956174}"/>
                      </a:ext>
                    </a:extLst>
                  </p:cNvPr>
                  <p:cNvSpPr/>
                  <p:nvPr/>
                </p:nvSpPr>
                <p:spPr>
                  <a:xfrm>
                    <a:off x="7437773" y="5307842"/>
                    <a:ext cx="385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40F5161C-BD97-67A7-58E9-2DD29A956174}"/>
                      </a:ext>
                    </a:extLst>
                  </p:cNvPr>
                  <p:cNvSpPr>
                    <a:spLocks noRot="1" noChangeAspect="1" noMove="1" noResize="1" noEditPoints="1" noAdjustHandles="1" noChangeArrowheads="1" noChangeShapeType="1" noTextEdit="1"/>
                  </p:cNvSpPr>
                  <p:nvPr/>
                </p:nvSpPr>
                <p:spPr>
                  <a:xfrm>
                    <a:off x="7437773" y="5307842"/>
                    <a:ext cx="38587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8FA80B-1595-B7A1-57AF-FD13964E757A}"/>
                      </a:ext>
                    </a:extLst>
                  </p:cNvPr>
                  <p:cNvSpPr txBox="1"/>
                  <p:nvPr/>
                </p:nvSpPr>
                <p:spPr>
                  <a:xfrm>
                    <a:off x="8237880" y="5871624"/>
                    <a:ext cx="189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4" name="TextBox 13">
                    <a:extLst>
                      <a:ext uri="{FF2B5EF4-FFF2-40B4-BE49-F238E27FC236}">
                        <a16:creationId xmlns:a16="http://schemas.microsoft.com/office/drawing/2014/main" id="{198FA80B-1595-B7A1-57AF-FD13964E757A}"/>
                      </a:ext>
                    </a:extLst>
                  </p:cNvPr>
                  <p:cNvSpPr txBox="1">
                    <a:spLocks noRot="1" noChangeAspect="1" noMove="1" noResize="1" noEditPoints="1" noAdjustHandles="1" noChangeArrowheads="1" noChangeShapeType="1" noTextEdit="1"/>
                  </p:cNvSpPr>
                  <p:nvPr/>
                </p:nvSpPr>
                <p:spPr>
                  <a:xfrm>
                    <a:off x="8237880" y="5871624"/>
                    <a:ext cx="189475" cy="276999"/>
                  </a:xfrm>
                  <a:prstGeom prst="rect">
                    <a:avLst/>
                  </a:prstGeom>
                  <a:blipFill>
                    <a:blip r:embed="rId14"/>
                    <a:stretch>
                      <a:fillRect l="-25000" r="-25000" b="-434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A0AE9448-FDB6-D534-687A-F97B6179237E}"/>
                  </a:ext>
                </a:extLst>
              </p:cNvPr>
              <p:cNvGrpSpPr/>
              <p:nvPr/>
            </p:nvGrpSpPr>
            <p:grpSpPr>
              <a:xfrm>
                <a:off x="6771803" y="5550575"/>
                <a:ext cx="3248128" cy="1087731"/>
                <a:chOff x="5793903" y="5550575"/>
                <a:chExt cx="3248128" cy="1087731"/>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0EFEBE3-74BC-F345-AB2F-25B0045D48F3}"/>
                        </a:ext>
                      </a:extLst>
                    </p:cNvPr>
                    <p:cNvSpPr/>
                    <p:nvPr/>
                  </p:nvSpPr>
                  <p:spPr>
                    <a:xfrm>
                      <a:off x="7949744" y="5930029"/>
                      <a:ext cx="10922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𝑗𝑄</m:t>
                            </m:r>
                            <m:r>
                              <a:rPr lang="en-US" b="0" i="1" smtClean="0">
                                <a:latin typeface="Cambria Math" panose="02040503050406030204" pitchFamily="18" charset="0"/>
                              </a:rPr>
                              <m:t> (&lt;0)</m:t>
                            </m:r>
                          </m:oMath>
                        </m:oMathPara>
                      </a14:m>
                      <a:endParaRPr lang="en-US" dirty="0"/>
                    </a:p>
                  </p:txBody>
                </p:sp>
              </mc:Choice>
              <mc:Fallback xmlns="">
                <p:sp>
                  <p:nvSpPr>
                    <p:cNvPr id="12" name="Rectangle 11">
                      <a:extLst>
                        <a:ext uri="{FF2B5EF4-FFF2-40B4-BE49-F238E27FC236}">
                          <a16:creationId xmlns:a16="http://schemas.microsoft.com/office/drawing/2014/main" id="{20EFEBE3-74BC-F345-AB2F-25B0045D48F3}"/>
                        </a:ext>
                      </a:extLst>
                    </p:cNvPr>
                    <p:cNvSpPr>
                      <a:spLocks noRot="1" noChangeAspect="1" noMove="1" noResize="1" noEditPoints="1" noAdjustHandles="1" noChangeArrowheads="1" noChangeShapeType="1" noTextEdit="1"/>
                    </p:cNvSpPr>
                    <p:nvPr/>
                  </p:nvSpPr>
                  <p:spPr>
                    <a:xfrm>
                      <a:off x="7949744" y="5930029"/>
                      <a:ext cx="1092287" cy="369332"/>
                    </a:xfrm>
                    <a:prstGeom prst="rect">
                      <a:avLst/>
                    </a:prstGeom>
                    <a:blipFill>
                      <a:blip r:embed="rId15"/>
                      <a:stretch>
                        <a:fillRect b="-17241"/>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488E72EF-BBD3-3FD0-EF30-5329243AE4EF}"/>
                    </a:ext>
                  </a:extLst>
                </p:cNvPr>
                <p:cNvGrpSpPr/>
                <p:nvPr/>
              </p:nvGrpSpPr>
              <p:grpSpPr>
                <a:xfrm flipV="1">
                  <a:off x="5793903" y="5550575"/>
                  <a:ext cx="2158851" cy="1087731"/>
                  <a:chOff x="5393207" y="3466413"/>
                  <a:chExt cx="2158851" cy="1087731"/>
                </a:xfrm>
              </p:grpSpPr>
              <p:cxnSp>
                <p:nvCxnSpPr>
                  <p:cNvPr id="17" name="Straight Arrow Connector 16">
                    <a:extLst>
                      <a:ext uri="{FF2B5EF4-FFF2-40B4-BE49-F238E27FC236}">
                        <a16:creationId xmlns:a16="http://schemas.microsoft.com/office/drawing/2014/main" id="{68D850AB-C5AE-520F-2684-2175BD281C83}"/>
                      </a:ext>
                    </a:extLst>
                  </p:cNvPr>
                  <p:cNvCxnSpPr>
                    <a:cxnSpLocks/>
                  </p:cNvCxnSpPr>
                  <p:nvPr/>
                </p:nvCxnSpPr>
                <p:spPr>
                  <a:xfrm>
                    <a:off x="5393208" y="4377539"/>
                    <a:ext cx="215885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8D89FE-7DF5-BC03-3E31-68573950F7F1}"/>
                      </a:ext>
                    </a:extLst>
                  </p:cNvPr>
                  <p:cNvCxnSpPr>
                    <a:cxnSpLocks/>
                  </p:cNvCxnSpPr>
                  <p:nvPr/>
                </p:nvCxnSpPr>
                <p:spPr>
                  <a:xfrm flipV="1">
                    <a:off x="7552058" y="3468047"/>
                    <a:ext cx="0" cy="91112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B3E53D8-9C78-4573-DD6D-A8956CD8962A}"/>
                      </a:ext>
                    </a:extLst>
                  </p:cNvPr>
                  <p:cNvCxnSpPr>
                    <a:cxnSpLocks/>
                  </p:cNvCxnSpPr>
                  <p:nvPr/>
                </p:nvCxnSpPr>
                <p:spPr>
                  <a:xfrm flipV="1">
                    <a:off x="5393207" y="3466413"/>
                    <a:ext cx="2158851" cy="9111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53625629-67A7-1EA4-87A9-3D17C94411B1}"/>
                      </a:ext>
                    </a:extLst>
                  </p:cNvPr>
                  <p:cNvSpPr/>
                  <p:nvPr/>
                </p:nvSpPr>
                <p:spPr>
                  <a:xfrm rot="1918949">
                    <a:off x="6072137" y="3799402"/>
                    <a:ext cx="754743" cy="754742"/>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E48013-A446-975D-A888-8930DFF606BF}"/>
                        </a:ext>
                      </a:extLst>
                    </p:cNvPr>
                    <p:cNvSpPr/>
                    <p:nvPr/>
                  </p:nvSpPr>
                  <p:spPr>
                    <a:xfrm>
                      <a:off x="6496697" y="6253418"/>
                      <a:ext cx="363882"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oMath>
                        </m:oMathPara>
                      </a14:m>
                      <a:endParaRPr lang="en-US" dirty="0"/>
                    </a:p>
                  </p:txBody>
                </p:sp>
              </mc:Choice>
              <mc:Fallback xmlns="">
                <p:sp>
                  <p:nvSpPr>
                    <p:cNvPr id="15" name="Rectangle 14">
                      <a:extLst>
                        <a:ext uri="{FF2B5EF4-FFF2-40B4-BE49-F238E27FC236}">
                          <a16:creationId xmlns:a16="http://schemas.microsoft.com/office/drawing/2014/main" id="{29E48013-A446-975D-A888-8930DFF606BF}"/>
                        </a:ext>
                      </a:extLst>
                    </p:cNvPr>
                    <p:cNvSpPr>
                      <a:spLocks noRot="1" noChangeAspect="1" noMove="1" noResize="1" noEditPoints="1" noAdjustHandles="1" noChangeArrowheads="1" noChangeShapeType="1" noTextEdit="1"/>
                    </p:cNvSpPr>
                    <p:nvPr/>
                  </p:nvSpPr>
                  <p:spPr>
                    <a:xfrm>
                      <a:off x="6496697" y="6253418"/>
                      <a:ext cx="363882" cy="369909"/>
                    </a:xfrm>
                    <a:prstGeom prst="rect">
                      <a:avLst/>
                    </a:prstGeom>
                    <a:blipFill>
                      <a:blip r:embed="rId16"/>
                      <a:stretch>
                        <a:fillRect/>
                      </a:stretch>
                    </a:blipFill>
                  </p:spPr>
                  <p:txBody>
                    <a:bodyPr/>
                    <a:lstStyle/>
                    <a:p>
                      <a:r>
                        <a:rPr lang="en-US">
                          <a:noFill/>
                        </a:rPr>
                        <a:t> </a:t>
                      </a:r>
                    </a:p>
                  </p:txBody>
                </p:sp>
              </mc:Fallback>
            </mc:AlternateContent>
          </p:grpSp>
        </p:grpSp>
        <p:sp>
          <p:nvSpPr>
            <p:cNvPr id="16" name="Rectangle 15">
              <a:extLst>
                <a:ext uri="{FF2B5EF4-FFF2-40B4-BE49-F238E27FC236}">
                  <a16:creationId xmlns:a16="http://schemas.microsoft.com/office/drawing/2014/main" id="{311CE32B-F01A-DF80-79DD-6E2CCB5184BA}"/>
                </a:ext>
              </a:extLst>
            </p:cNvPr>
            <p:cNvSpPr/>
            <p:nvPr/>
          </p:nvSpPr>
          <p:spPr>
            <a:xfrm>
              <a:off x="477089" y="5601289"/>
              <a:ext cx="3362780" cy="523220"/>
            </a:xfrm>
            <a:prstGeom prst="rect">
              <a:avLst/>
            </a:prstGeom>
          </p:spPr>
          <p:txBody>
            <a:bodyPr wrap="none">
              <a:spAutoFit/>
            </a:bodyPr>
            <a:lstStyle/>
            <a:p>
              <a:r>
                <a:rPr lang="en-US" sz="2800" dirty="0">
                  <a:cs typeface="Times New Roman" panose="02020603050405020304" pitchFamily="18" charset="0"/>
                </a:rPr>
                <a:t>Leading power factor:</a:t>
              </a:r>
              <a:endParaRPr lang="en-US" sz="2800" dirty="0"/>
            </a:p>
          </p:txBody>
        </p:sp>
      </p:grpSp>
      <p:sp>
        <p:nvSpPr>
          <p:cNvPr id="48" name="TextBox 47">
            <a:extLst>
              <a:ext uri="{FF2B5EF4-FFF2-40B4-BE49-F238E27FC236}">
                <a16:creationId xmlns:a16="http://schemas.microsoft.com/office/drawing/2014/main" id="{28567471-2094-A4B8-F571-8F387400D290}"/>
              </a:ext>
            </a:extLst>
          </p:cNvPr>
          <p:cNvSpPr txBox="1"/>
          <p:nvPr/>
        </p:nvSpPr>
        <p:spPr>
          <a:xfrm>
            <a:off x="9549737" y="3152811"/>
            <a:ext cx="2797176" cy="954107"/>
          </a:xfrm>
          <a:prstGeom prst="rect">
            <a:avLst/>
          </a:prstGeom>
          <a:noFill/>
        </p:spPr>
        <p:txBody>
          <a:bodyPr wrap="none" rtlCol="0">
            <a:spAutoFit/>
          </a:bodyPr>
          <a:lstStyle/>
          <a:p>
            <a:r>
              <a:rPr lang="en-US" sz="2800" dirty="0"/>
              <a:t>Load “consumes” </a:t>
            </a:r>
          </a:p>
          <a:p>
            <a:r>
              <a:rPr lang="en-US" sz="2800" dirty="0"/>
              <a:t>reactive power</a:t>
            </a:r>
          </a:p>
        </p:txBody>
      </p:sp>
      <p:sp>
        <p:nvSpPr>
          <p:cNvPr id="49" name="TextBox 48">
            <a:extLst>
              <a:ext uri="{FF2B5EF4-FFF2-40B4-BE49-F238E27FC236}">
                <a16:creationId xmlns:a16="http://schemas.microsoft.com/office/drawing/2014/main" id="{8791D0AF-E435-73B0-10A4-EDD52501A9CF}"/>
              </a:ext>
            </a:extLst>
          </p:cNvPr>
          <p:cNvSpPr txBox="1"/>
          <p:nvPr/>
        </p:nvSpPr>
        <p:spPr>
          <a:xfrm>
            <a:off x="9549737" y="5605040"/>
            <a:ext cx="2697213" cy="954107"/>
          </a:xfrm>
          <a:prstGeom prst="rect">
            <a:avLst/>
          </a:prstGeom>
          <a:noFill/>
        </p:spPr>
        <p:txBody>
          <a:bodyPr wrap="none" rtlCol="0">
            <a:spAutoFit/>
          </a:bodyPr>
          <a:lstStyle/>
          <a:p>
            <a:r>
              <a:rPr lang="en-US" sz="2800" dirty="0"/>
              <a:t>Load “produces” </a:t>
            </a:r>
          </a:p>
          <a:p>
            <a:r>
              <a:rPr lang="en-US" sz="2800" dirty="0"/>
              <a:t>reactive power</a:t>
            </a:r>
          </a:p>
        </p:txBody>
      </p:sp>
    </p:spTree>
    <p:extLst>
      <p:ext uri="{BB962C8B-B14F-4D97-AF65-F5344CB8AC3E}">
        <p14:creationId xmlns:p14="http://schemas.microsoft.com/office/powerpoint/2010/main" val="18290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2.2: Complex power</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p:txBody>
              <a:bodyPr>
                <a:normAutofit/>
              </a:bodyPr>
              <a:lstStyle/>
              <a:p>
                <a:pPr marL="0" indent="0">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A load is supplied by a 120 V source and draws a current of 5 A, which lags the voltage by 15°. Calculate the complex, active, reactive and apparent power supplied to this load, as well as its power factor.</a:t>
                </a: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14:m>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acc>
                    <m:r>
                      <a:rPr lang="en-US" i="1">
                        <a:effectLst/>
                        <a:latin typeface="Cambria Math" panose="02040503050406030204" pitchFamily="18" charset="0"/>
                        <a:ea typeface="Calibri" panose="020F0502020204030204" pitchFamily="34" charset="0"/>
                        <a:cs typeface="Times New Roman" panose="02020603050405020304" pitchFamily="18" charset="0"/>
                      </a:rPr>
                      <m:t>=120∠0°</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600"/>
                  </a:spcAft>
                  <a:buNone/>
                </a:pP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r>
                      <a:rPr lang="en-US" i="1">
                        <a:effectLst/>
                        <a:latin typeface="Cambria Math" panose="02040503050406030204" pitchFamily="18" charset="0"/>
                        <a:ea typeface="Calibri" panose="020F0502020204030204" pitchFamily="34" charset="0"/>
                        <a:cs typeface="Times New Roman" panose="02020603050405020304" pitchFamily="18" charset="0"/>
                      </a:rPr>
                      <m:t>=5∠−15°</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0"/>
                  </a:spcAft>
                  <a:buNone/>
                </a:pPr>
                <a14:m>
                  <m:oMath xmlns:m="http://schemas.openxmlformats.org/officeDocument/2006/math">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𝑉</m:t>
                        </m:r>
                      </m:e>
                    </m:acc>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e>
                        </m:acc>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=120∠0° ×5∠15°=579.55+</m:t>
                    </m:r>
                    <m:r>
                      <a:rPr lang="en-US" i="1">
                        <a:effectLst/>
                        <a:latin typeface="Cambria Math" panose="02040503050406030204" pitchFamily="18" charset="0"/>
                        <a:ea typeface="Calibri" panose="020F0502020204030204" pitchFamily="34" charset="0"/>
                        <a:cs typeface="Times New Roman" panose="02020603050405020304" pitchFamily="18" charset="0"/>
                      </a:rPr>
                      <m:t>𝑗</m:t>
                    </m:r>
                    <m:r>
                      <a:rPr lang="en-US" i="1">
                        <a:effectLst/>
                        <a:latin typeface="Cambria Math" panose="02040503050406030204" pitchFamily="18" charset="0"/>
                        <a:ea typeface="Calibri" panose="020F0502020204030204" pitchFamily="34" charset="0"/>
                        <a:cs typeface="Times New Roman" panose="02020603050405020304" pitchFamily="18" charset="0"/>
                      </a:rPr>
                      <m:t>155.29 </m:t>
                    </m:r>
                    <m:r>
                      <a:rPr lang="en-US" i="1">
                        <a:effectLst/>
                        <a:latin typeface="Cambria Math" panose="02040503050406030204" pitchFamily="18" charset="0"/>
                        <a:ea typeface="Calibri" panose="020F0502020204030204" pitchFamily="34" charset="0"/>
                        <a:cs typeface="Times New Roman" panose="02020603050405020304" pitchFamily="18" charset="0"/>
                      </a:rPr>
                      <m:t>𝑉𝐴</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i="1">
                        <a:effectLst/>
                        <a:latin typeface="Cambria Math" panose="02040503050406030204" pitchFamily="18" charset="0"/>
                        <a:ea typeface="Times New Roman" panose="02020603050405020304" pitchFamily="18" charset="0"/>
                        <a:cs typeface="Times New Roman" panose="02020603050405020304" pitchFamily="18" charset="0"/>
                      </a:rPr>
                      <m:t>=579.55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𝑊</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i="1">
                        <a:effectLst/>
                        <a:latin typeface="Cambria Math" panose="02040503050406030204" pitchFamily="18" charset="0"/>
                        <a:ea typeface="Times New Roman" panose="02020603050405020304" pitchFamily="18" charset="0"/>
                        <a:cs typeface="Times New Roman" panose="02020603050405020304" pitchFamily="18" charset="0"/>
                      </a:rPr>
                      <m:t>=155.29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𝑣𝑎𝑟</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r>
                      <a:rPr lang="en-US" i="1">
                        <a:effectLst/>
                        <a:latin typeface="Cambria Math" panose="02040503050406030204" pitchFamily="18" charset="0"/>
                        <a:ea typeface="Times New Roman" panose="02020603050405020304" pitchFamily="18" charset="0"/>
                        <a:cs typeface="Times New Roman" panose="02020603050405020304" pitchFamily="18" charset="0"/>
                      </a:rPr>
                      <m:t>=600 </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𝑉𝐴</m:t>
                    </m:r>
                  </m:oMath>
                </a14:m>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0"/>
                  </a:spcAft>
                  <a:buNone/>
                </a:pP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𝑝𝑓</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15°</m:t>
                            </m:r>
                          </m:e>
                        </m:d>
                      </m:e>
                    </m:func>
                    <m:r>
                      <a:rPr lang="en-US" i="1">
                        <a:effectLst/>
                        <a:latin typeface="Cambria Math" panose="02040503050406030204" pitchFamily="18" charset="0"/>
                        <a:ea typeface="Times New Roman" panose="02020603050405020304" pitchFamily="18" charset="0"/>
                        <a:cs typeface="Times New Roman" panose="02020603050405020304" pitchFamily="18" charset="0"/>
                      </a:rPr>
                      <m:t>=0.966</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lagging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blipFill>
                <a:blip r:embed="rId2"/>
                <a:stretch>
                  <a:fillRect l="-1206" t="-2192" b="-1918"/>
                </a:stretch>
              </a:blipFill>
            </p:spPr>
            <p:txBody>
              <a:bodyPr/>
              <a:lstStyle/>
              <a:p>
                <a:r>
                  <a:rPr lang="en-US">
                    <a:noFill/>
                  </a:rPr>
                  <a:t> </a:t>
                </a:r>
              </a:p>
            </p:txBody>
          </p:sp>
        </mc:Fallback>
      </mc:AlternateContent>
    </p:spTree>
    <p:extLst>
      <p:ext uri="{BB962C8B-B14F-4D97-AF65-F5344CB8AC3E}">
        <p14:creationId xmlns:p14="http://schemas.microsoft.com/office/powerpoint/2010/main" val="7197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2.3: Complex power</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a:xfrm>
                <a:off x="838200" y="1555668"/>
                <a:ext cx="10515600" cy="4819732"/>
              </a:xfrm>
            </p:spPr>
            <p:txBody>
              <a:bodyPr>
                <a:normAutofit lnSpcReduction="10000"/>
              </a:bodyPr>
              <a:lstStyle/>
              <a:p>
                <a:pPr marL="0" indent="0">
                  <a:buNone/>
                </a:pPr>
                <a:r>
                  <a:rPr lang="en-US" dirty="0"/>
                  <a:t>A load supplied from a 240 V source consumes 100 W of active power and 50 var of reactive power. Calculate the complex and apparent powers drawn by this load, as well as its power factor and the magnitude and phase of the current</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𝑗𝑄</m:t>
                    </m:r>
                    <m:r>
                      <a:rPr lang="en-US" i="1">
                        <a:latin typeface="Cambria Math" panose="02040503050406030204" pitchFamily="18" charset="0"/>
                      </a:rPr>
                      <m:t>=100+</m:t>
                    </m:r>
                    <m:r>
                      <a:rPr lang="en-US" i="1">
                        <a:latin typeface="Cambria Math" panose="02040503050406030204" pitchFamily="18" charset="0"/>
                      </a:rPr>
                      <m:t>𝑗</m:t>
                    </m:r>
                    <m:r>
                      <a:rPr lang="en-US" i="1">
                        <a:latin typeface="Cambria Math" panose="02040503050406030204" pitchFamily="18" charset="0"/>
                      </a:rPr>
                      <m:t>50 </m:t>
                    </m:r>
                    <m:r>
                      <a:rPr lang="en-US" i="1">
                        <a:latin typeface="Cambria Math" panose="02040503050406030204" pitchFamily="18" charset="0"/>
                      </a:rPr>
                      <m:t>𝑉𝐴</m:t>
                    </m:r>
                  </m:oMath>
                </a14:m>
                <a:r>
                  <a:rPr lang="en-US" dirty="0"/>
                  <a:t> </a:t>
                </a:r>
              </a:p>
              <a:p>
                <a:pPr marL="0" indent="0">
                  <a:buNone/>
                </a:pP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100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50</m:t>
                            </m:r>
                          </m:e>
                          <m:sup>
                            <m:r>
                              <a:rPr lang="en-US" i="1">
                                <a:latin typeface="Cambria Math" panose="02040503050406030204" pitchFamily="18" charset="0"/>
                              </a:rPr>
                              <m:t>2</m:t>
                            </m:r>
                          </m:sup>
                        </m:sSup>
                      </m:e>
                    </m:rad>
                    <m:r>
                      <a:rPr lang="en-US" i="1">
                        <a:latin typeface="Cambria Math" panose="02040503050406030204" pitchFamily="18" charset="0"/>
                      </a:rPr>
                      <m:t>=111.80 </m:t>
                    </m:r>
                    <m:r>
                      <a:rPr lang="en-US" i="1">
                        <a:latin typeface="Cambria Math" panose="02040503050406030204" pitchFamily="18" charset="0"/>
                      </a:rPr>
                      <m:t>𝑉𝐴</m:t>
                    </m:r>
                  </m:oMath>
                </a14:m>
                <a:r>
                  <a:rPr lang="en-US" dirty="0"/>
                  <a:t> </a:t>
                </a:r>
              </a:p>
              <a:p>
                <a:pPr marL="0" indent="0">
                  <a:buNone/>
                </a:pP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𝑡𝑎𝑛</m:t>
                        </m:r>
                      </m:e>
                      <m:sup>
                        <m:r>
                          <a:rPr lang="en-US" i="1">
                            <a:latin typeface="Cambria Math" panose="02040503050406030204" pitchFamily="18" charset="0"/>
                          </a:rPr>
                          <m:t>−1</m:t>
                        </m:r>
                      </m:sup>
                    </m:sSup>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𝑃</m:t>
                            </m:r>
                          </m:den>
                        </m:f>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𝑡𝑎𝑛</m:t>
                        </m:r>
                      </m:e>
                      <m:sup>
                        <m:r>
                          <a:rPr lang="en-US" i="1">
                            <a:latin typeface="Cambria Math" panose="02040503050406030204" pitchFamily="18" charset="0"/>
                          </a:rPr>
                          <m:t>−1</m:t>
                        </m:r>
                      </m:sup>
                    </m:sSup>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100</m:t>
                            </m:r>
                          </m:den>
                        </m:f>
                      </m:e>
                    </m:d>
                    <m:r>
                      <a:rPr lang="en-US" i="1">
                        <a:latin typeface="Cambria Math" panose="02040503050406030204" pitchFamily="18" charset="0"/>
                      </a:rPr>
                      <m:t>=26.56°</m:t>
                    </m:r>
                  </m:oMath>
                </a14:m>
                <a:r>
                  <a:rPr lang="en-US" dirty="0"/>
                  <a:t> </a:t>
                </a:r>
              </a:p>
              <a:p>
                <a:pPr marL="0" indent="0">
                  <a:buNone/>
                </a:pPr>
                <a14:m>
                  <m:oMath xmlns:m="http://schemas.openxmlformats.org/officeDocument/2006/math">
                    <m:r>
                      <a:rPr lang="en-US" i="1">
                        <a:latin typeface="Cambria Math" panose="02040503050406030204" pitchFamily="18" charset="0"/>
                      </a:rPr>
                      <m:t>𝑝𝑓</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26.56°</m:t>
                            </m:r>
                          </m:e>
                        </m:d>
                      </m:e>
                    </m:func>
                    <m:r>
                      <a:rPr lang="en-US" i="1">
                        <a:latin typeface="Cambria Math" panose="02040503050406030204" pitchFamily="18" charset="0"/>
                      </a:rPr>
                      <m:t>=0.894</m:t>
                    </m:r>
                  </m:oMath>
                </a14:m>
                <a:r>
                  <a:rPr lang="en-US" dirty="0"/>
                  <a:t> lagging</a:t>
                </a:r>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m:t>
                        </m:r>
                      </m:e>
                    </m:acc>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𝐼</m:t>
                            </m:r>
                          </m:e>
                        </m:acc>
                      </m:e>
                      <m:sup>
                        <m:r>
                          <a:rPr lang="en-US" i="1">
                            <a:latin typeface="Cambria Math" panose="02040503050406030204" pitchFamily="18" charset="0"/>
                          </a:rPr>
                          <m:t>∗</m:t>
                        </m:r>
                      </m:sup>
                    </m:sSup>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𝑗</m:t>
                        </m:r>
                        <m:r>
                          <a:rPr lang="en-US" i="1">
                            <a:latin typeface="Cambria Math" panose="02040503050406030204" pitchFamily="18" charset="0"/>
                          </a:rPr>
                          <m:t>50 </m:t>
                        </m:r>
                      </m:num>
                      <m:den>
                        <m:r>
                          <a:rPr lang="en-US" i="1">
                            <a:latin typeface="Cambria Math" panose="02040503050406030204" pitchFamily="18" charset="0"/>
                          </a:rPr>
                          <m:t>240∠0°</m:t>
                        </m:r>
                      </m:den>
                    </m:f>
                    <m:r>
                      <a:rPr lang="en-US" i="1">
                        <a:latin typeface="Cambria Math" panose="02040503050406030204" pitchFamily="18" charset="0"/>
                      </a:rPr>
                      <m:t>=0.466∠−26.56° </m:t>
                    </m:r>
                    <m:r>
                      <a:rPr lang="en-US" i="1">
                        <a:latin typeface="Cambria Math" panose="02040503050406030204" pitchFamily="18" charset="0"/>
                      </a:rPr>
                      <m:t>𝐴</m:t>
                    </m:r>
                  </m:oMath>
                </a14:m>
                <a:r>
                  <a:rPr lang="en-US" dirty="0"/>
                  <a:t> </a:t>
                </a:r>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xfrm>
                <a:off x="838200" y="1555668"/>
                <a:ext cx="10515600" cy="4819732"/>
              </a:xfrm>
              <a:blipFill>
                <a:blip r:embed="rId2"/>
                <a:stretch>
                  <a:fillRect l="-1206" t="-2887"/>
                </a:stretch>
              </a:blipFill>
            </p:spPr>
            <p:txBody>
              <a:bodyPr/>
              <a:lstStyle/>
              <a:p>
                <a:r>
                  <a:rPr lang="en-US">
                    <a:noFill/>
                  </a:rPr>
                  <a:t> </a:t>
                </a:r>
              </a:p>
            </p:txBody>
          </p:sp>
        </mc:Fallback>
      </mc:AlternateContent>
    </p:spTree>
    <p:extLst>
      <p:ext uri="{BB962C8B-B14F-4D97-AF65-F5344CB8AC3E}">
        <p14:creationId xmlns:p14="http://schemas.microsoft.com/office/powerpoint/2010/main" val="129391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2.4: Complex power</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a:xfrm>
                <a:off x="838200" y="1555668"/>
                <a:ext cx="10515600" cy="4819732"/>
              </a:xfrm>
            </p:spPr>
            <p:txBody>
              <a:bodyPr>
                <a:normAutofit fontScale="92500"/>
              </a:bodyPr>
              <a:lstStyle/>
              <a:p>
                <a:pPr marL="0" indent="0">
                  <a:buNone/>
                </a:pPr>
                <a:r>
                  <a:rPr lang="en-US" dirty="0"/>
                  <a:t>A load supplied from a 440 V source consumes 200 W at a lagging power factor of 0.9. Calculate the complex, reactive and apparent powers drawn by this load, as well as the magnitude and phase of the current.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i="1">
                        <a:latin typeface="Cambria Math" panose="02040503050406030204" pitchFamily="18" charset="0"/>
                      </a:rPr>
                      <m:t>𝑝𝑓</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𝜃</m:t>
                        </m:r>
                      </m:e>
                    </m:func>
                    <m:r>
                      <a:rPr lang="en-US" i="1">
                        <a:latin typeface="Cambria Math" panose="02040503050406030204" pitchFamily="18" charset="0"/>
                      </a:rPr>
                      <m:t>=0.9→</m:t>
                    </m:r>
                    <m:r>
                      <a:rPr lang="en-US" i="1">
                        <a:latin typeface="Cambria Math" panose="02040503050406030204" pitchFamily="18" charset="0"/>
                      </a:rPr>
                      <m:t>𝜃</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𝑐𝑜𝑠</m:t>
                        </m:r>
                      </m:e>
                      <m:sup>
                        <m:r>
                          <a:rPr lang="en-US" i="1">
                            <a:latin typeface="Cambria Math" panose="02040503050406030204" pitchFamily="18" charset="0"/>
                          </a:rPr>
                          <m:t>−1</m:t>
                        </m:r>
                      </m:sup>
                    </m:sSup>
                    <m:d>
                      <m:dPr>
                        <m:ctrlPr>
                          <a:rPr lang="en-US" i="1">
                            <a:latin typeface="Cambria Math" panose="02040503050406030204" pitchFamily="18" charset="0"/>
                          </a:rPr>
                        </m:ctrlPr>
                      </m:dPr>
                      <m:e>
                        <m:r>
                          <a:rPr lang="en-US" i="1">
                            <a:latin typeface="Cambria Math" panose="02040503050406030204" pitchFamily="18" charset="0"/>
                          </a:rPr>
                          <m:t>0.9</m:t>
                        </m:r>
                      </m:e>
                    </m:d>
                    <m:r>
                      <a:rPr lang="en-US" i="1">
                        <a:latin typeface="Cambria Math" panose="02040503050406030204" pitchFamily="18" charset="0"/>
                      </a:rPr>
                      <m:t>=25.84°</m:t>
                    </m:r>
                  </m:oMath>
                </a14:m>
                <a:r>
                  <a:rPr lang="en-US" dirty="0"/>
                  <a:t> </a:t>
                </a:r>
              </a:p>
              <a:p>
                <a:pPr marL="0" indent="0">
                  <a:buNone/>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𝑡𝑎𝑛</m:t>
                    </m:r>
                    <m:r>
                      <a:rPr lang="en-US" i="1">
                        <a:latin typeface="Cambria Math" panose="02040503050406030204" pitchFamily="18" charset="0"/>
                      </a:rPr>
                      <m:t>𝜃</m:t>
                    </m:r>
                    <m:r>
                      <a:rPr lang="en-US" i="1">
                        <a:latin typeface="Cambria Math" panose="02040503050406030204" pitchFamily="18" charset="0"/>
                      </a:rPr>
                      <m:t>=200 ×</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d>
                          <m:dPr>
                            <m:ctrlPr>
                              <a:rPr lang="en-US" i="1">
                                <a:latin typeface="Cambria Math" panose="02040503050406030204" pitchFamily="18" charset="0"/>
                              </a:rPr>
                            </m:ctrlPr>
                          </m:dPr>
                          <m:e>
                            <m:r>
                              <a:rPr lang="en-US" i="1">
                                <a:latin typeface="Cambria Math" panose="02040503050406030204" pitchFamily="18" charset="0"/>
                              </a:rPr>
                              <m:t>25.84°</m:t>
                            </m:r>
                          </m:e>
                        </m:d>
                      </m:e>
                    </m:func>
                    <m:r>
                      <a:rPr lang="en-US" i="1">
                        <a:latin typeface="Cambria Math" panose="02040503050406030204" pitchFamily="18" charset="0"/>
                      </a:rPr>
                      <m:t>=96.864 </m:t>
                    </m:r>
                    <m:r>
                      <a:rPr lang="en-US" i="1">
                        <a:latin typeface="Cambria Math" panose="02040503050406030204" pitchFamily="18" charset="0"/>
                      </a:rPr>
                      <m:t>𝑣𝑎𝑟</m:t>
                    </m:r>
                  </m:oMath>
                </a14:m>
                <a:r>
                  <a:rPr lang="en-US" dirty="0"/>
                  <a:t> </a:t>
                </a:r>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𝑗𝑄</m:t>
                    </m:r>
                    <m:r>
                      <a:rPr lang="en-US" i="1">
                        <a:latin typeface="Cambria Math" panose="02040503050406030204" pitchFamily="18" charset="0"/>
                      </a:rPr>
                      <m:t>=200+</m:t>
                    </m:r>
                    <m:r>
                      <a:rPr lang="en-US" i="1">
                        <a:latin typeface="Cambria Math" panose="02040503050406030204" pitchFamily="18" charset="0"/>
                      </a:rPr>
                      <m:t>𝑗</m:t>
                    </m:r>
                    <m:r>
                      <a:rPr lang="en-US" i="1">
                        <a:latin typeface="Cambria Math" panose="02040503050406030204" pitchFamily="18" charset="0"/>
                      </a:rPr>
                      <m:t>96.864 </m:t>
                    </m:r>
                    <m:r>
                      <a:rPr lang="en-US" i="1">
                        <a:latin typeface="Cambria Math" panose="02040503050406030204" pitchFamily="18" charset="0"/>
                      </a:rPr>
                      <m:t>𝑉𝐴</m:t>
                    </m:r>
                  </m:oMath>
                </a14:m>
                <a:r>
                  <a:rPr lang="en-US" dirty="0"/>
                  <a:t> </a:t>
                </a:r>
              </a:p>
              <a:p>
                <a:pPr marL="0" indent="0">
                  <a:buNone/>
                </a:pP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d>
                    <m:r>
                      <a:rPr lang="en-US" i="1">
                        <a:latin typeface="Cambria Math" panose="02040503050406030204" pitchFamily="18" charset="0"/>
                      </a:rPr>
                      <m:t>=222.22 </m:t>
                    </m:r>
                    <m:r>
                      <a:rPr lang="en-US" i="1">
                        <a:latin typeface="Cambria Math" panose="02040503050406030204" pitchFamily="18" charset="0"/>
                      </a:rPr>
                      <m:t>𝑉𝐴</m:t>
                    </m:r>
                  </m:oMath>
                </a14:m>
                <a:r>
                  <a:rPr lang="en-US" dirty="0"/>
                  <a:t> </a:t>
                </a:r>
              </a:p>
              <a:p>
                <a:pPr marL="0" indent="0">
                  <a:buNone/>
                </a:pP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𝑉𝐼𝑐𝑜𝑠</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440 ×0.9</m:t>
                        </m:r>
                      </m:den>
                    </m:f>
                    <m:r>
                      <a:rPr lang="en-US" i="1">
                        <a:latin typeface="Cambria Math" panose="02040503050406030204" pitchFamily="18" charset="0"/>
                      </a:rPr>
                      <m:t>=0.505</m:t>
                    </m:r>
                    <m:r>
                      <a:rPr lang="en-US" i="1">
                        <a:latin typeface="Cambria Math" panose="02040503050406030204" pitchFamily="18" charset="0"/>
                      </a:rPr>
                      <m:t>𝐴</m:t>
                    </m:r>
                  </m:oMath>
                </a14:m>
                <a:r>
                  <a:rPr lang="en-US" dirty="0"/>
                  <a:t> </a:t>
                </a:r>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°=0.505∠−25.84°</m:t>
                    </m:r>
                  </m:oMath>
                </a14:m>
                <a:r>
                  <a:rPr lang="en-US" dirty="0"/>
                  <a:t> </a:t>
                </a:r>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xfrm>
                <a:off x="838200" y="1555668"/>
                <a:ext cx="10515600" cy="4819732"/>
              </a:xfrm>
              <a:blipFill>
                <a:blip r:embed="rId2"/>
                <a:stretch>
                  <a:fillRect l="-1086" t="-1837" r="-603"/>
                </a:stretch>
              </a:blipFill>
            </p:spPr>
            <p:txBody>
              <a:bodyPr/>
              <a:lstStyle/>
              <a:p>
                <a:r>
                  <a:rPr lang="en-US">
                    <a:noFill/>
                  </a:rPr>
                  <a:t> </a:t>
                </a:r>
              </a:p>
            </p:txBody>
          </p:sp>
        </mc:Fallback>
      </mc:AlternateContent>
    </p:spTree>
    <p:extLst>
      <p:ext uri="{BB962C8B-B14F-4D97-AF65-F5344CB8AC3E}">
        <p14:creationId xmlns:p14="http://schemas.microsoft.com/office/powerpoint/2010/main" val="272361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Typical load profiles of residential consumers</a:t>
            </a:r>
          </a:p>
        </p:txBody>
      </p:sp>
      <p:sp>
        <p:nvSpPr>
          <p:cNvPr id="4" name="Slide Number Placeholder 3"/>
          <p:cNvSpPr>
            <a:spLocks noGrp="1"/>
          </p:cNvSpPr>
          <p:nvPr>
            <p:ph type="sldNum" sz="quarter" idx="12"/>
          </p:nvPr>
        </p:nvSpPr>
        <p:spPr/>
        <p:txBody>
          <a:bodyPr/>
          <a:lstStyle/>
          <a:p>
            <a:pPr>
              <a:defRPr/>
            </a:pPr>
            <a:fld id="{AFB2084E-A85A-944C-A0E9-AE9E071904C4}" type="slidenum">
              <a:rPr lang="en-US" smtClean="0"/>
              <a:pPr>
                <a:defRPr/>
              </a:pPr>
              <a:t>5</a:t>
            </a:fld>
            <a:endParaRPr lang="en-US" dirty="0">
              <a:solidFill>
                <a:schemeClr val="tx1"/>
              </a:solidFill>
            </a:endParaRPr>
          </a:p>
        </p:txBody>
      </p:sp>
      <p:graphicFrame>
        <p:nvGraphicFramePr>
          <p:cNvPr id="6" name="Object 5"/>
          <p:cNvGraphicFramePr>
            <a:graphicFrameLocks noChangeAspect="1"/>
          </p:cNvGraphicFramePr>
          <p:nvPr/>
        </p:nvGraphicFramePr>
        <p:xfrm>
          <a:off x="2495600" y="1219155"/>
          <a:ext cx="7344816" cy="5522213"/>
        </p:xfrm>
        <a:graphic>
          <a:graphicData uri="http://schemas.openxmlformats.org/presentationml/2006/ole">
            <mc:AlternateContent xmlns:mc="http://schemas.openxmlformats.org/markup-compatibility/2006">
              <mc:Choice xmlns:v="urn:schemas-microsoft-com:vml" Requires="v">
                <p:oleObj name="Document" r:id="rId2" imgW="3429000" imgH="2578100" progId="Word.Document.12">
                  <p:embed/>
                </p:oleObj>
              </mc:Choice>
              <mc:Fallback>
                <p:oleObj name="Document" r:id="rId2" imgW="3429000" imgH="2578100" progId="Word.Document.12">
                  <p:embed/>
                  <p:pic>
                    <p:nvPicPr>
                      <p:cNvPr id="6" name="Object 5"/>
                      <p:cNvPicPr/>
                      <p:nvPr/>
                    </p:nvPicPr>
                    <p:blipFill>
                      <a:blip r:embed="rId3"/>
                      <a:stretch>
                        <a:fillRect/>
                      </a:stretch>
                    </p:blipFill>
                    <p:spPr>
                      <a:xfrm>
                        <a:off x="2495600" y="1219155"/>
                        <a:ext cx="7344816" cy="5522213"/>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4F92C0B6-0E63-304F-ABC9-E317BD5B5660}"/>
              </a:ext>
            </a:extLst>
          </p:cNvPr>
          <p:cNvSpPr>
            <a:spLocks noGrp="1"/>
          </p:cNvSpPr>
          <p:nvPr>
            <p:ph type="dt" sz="half" idx="10"/>
          </p:nvPr>
        </p:nvSpPr>
        <p:spPr/>
        <p:txBody>
          <a:bodyPr/>
          <a:lstStyle/>
          <a:p>
            <a:r>
              <a:rPr lang="en-US" altLang="x-none"/>
              <a:t>© 2023 Daniel Kirschen</a:t>
            </a:r>
          </a:p>
        </p:txBody>
      </p:sp>
    </p:spTree>
    <p:extLst>
      <p:ext uri="{BB962C8B-B14F-4D97-AF65-F5344CB8AC3E}">
        <p14:creationId xmlns:p14="http://schemas.microsoft.com/office/powerpoint/2010/main" val="1907564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0516D0-ABEE-6D71-04A5-1DF4C73140D7}"/>
              </a:ext>
            </a:extLst>
          </p:cNvPr>
          <p:cNvGrpSpPr/>
          <p:nvPr/>
        </p:nvGrpSpPr>
        <p:grpSpPr>
          <a:xfrm>
            <a:off x="838200" y="3736573"/>
            <a:ext cx="10099569" cy="2663731"/>
            <a:chOff x="2664665" y="1132857"/>
            <a:chExt cx="6996674" cy="1845352"/>
          </a:xfrm>
        </p:grpSpPr>
        <p:cxnSp>
          <p:nvCxnSpPr>
            <p:cNvPr id="34" name="Straight Connector 33">
              <a:extLst>
                <a:ext uri="{FF2B5EF4-FFF2-40B4-BE49-F238E27FC236}">
                  <a16:creationId xmlns:a16="http://schemas.microsoft.com/office/drawing/2014/main" id="{BEDCD4A8-54DB-454A-BFCE-E7F8983E1A30}"/>
                </a:ext>
              </a:extLst>
            </p:cNvPr>
            <p:cNvCxnSpPr>
              <a:cxnSpLocks/>
              <a:stCxn id="39" idx="3"/>
            </p:cNvCxnSpPr>
            <p:nvPr/>
          </p:nvCxnSpPr>
          <p:spPr>
            <a:xfrm>
              <a:off x="4890617" y="1292771"/>
              <a:ext cx="4150793" cy="6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02EFDA-E270-2944-A2F5-8635F3D2074E}"/>
                </a:ext>
              </a:extLst>
            </p:cNvPr>
            <p:cNvCxnSpPr>
              <a:cxnSpLocks/>
              <a:endCxn id="39" idx="1"/>
            </p:cNvCxnSpPr>
            <p:nvPr/>
          </p:nvCxnSpPr>
          <p:spPr>
            <a:xfrm flipV="1">
              <a:off x="3316696" y="1292771"/>
              <a:ext cx="659521"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00010F-3E1D-A442-8D70-3ED5A8E3839E}"/>
                </a:ext>
              </a:extLst>
            </p:cNvPr>
            <p:cNvCxnSpPr>
              <a:cxnSpLocks/>
            </p:cNvCxnSpPr>
            <p:nvPr/>
          </p:nvCxnSpPr>
          <p:spPr>
            <a:xfrm>
              <a:off x="3315664" y="2978209"/>
              <a:ext cx="57257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40C6EB-40AF-F44A-9C56-3FCC4681FE9A}"/>
                </a:ext>
              </a:extLst>
            </p:cNvPr>
            <p:cNvCxnSpPr>
              <a:cxnSpLocks/>
            </p:cNvCxnSpPr>
            <p:nvPr/>
          </p:nvCxnSpPr>
          <p:spPr>
            <a:xfrm>
              <a:off x="3332154" y="1292772"/>
              <a:ext cx="0" cy="541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385B6A4-9A8E-D243-A72A-D5FBD4B28F92}"/>
                </a:ext>
              </a:extLst>
            </p:cNvPr>
            <p:cNvCxnSpPr>
              <a:cxnSpLocks/>
            </p:cNvCxnSpPr>
            <p:nvPr/>
          </p:nvCxnSpPr>
          <p:spPr>
            <a:xfrm>
              <a:off x="3332154" y="2282988"/>
              <a:ext cx="0" cy="6952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F21D18-9E45-5145-A3D1-ABBD49D96EF4}"/>
                </a:ext>
              </a:extLst>
            </p:cNvPr>
            <p:cNvGrpSpPr/>
            <p:nvPr/>
          </p:nvGrpSpPr>
          <p:grpSpPr>
            <a:xfrm>
              <a:off x="3103554" y="1835941"/>
              <a:ext cx="457200" cy="457200"/>
              <a:chOff x="3103554" y="1834429"/>
              <a:chExt cx="457200" cy="457200"/>
            </a:xfrm>
          </p:grpSpPr>
          <p:sp>
            <p:nvSpPr>
              <p:cNvPr id="42" name="Oval 41">
                <a:extLst>
                  <a:ext uri="{FF2B5EF4-FFF2-40B4-BE49-F238E27FC236}">
                    <a16:creationId xmlns:a16="http://schemas.microsoft.com/office/drawing/2014/main" id="{AC949C06-4D81-DC4D-815E-7AAA11A8C8AA}"/>
                  </a:ext>
                </a:extLst>
              </p:cNvPr>
              <p:cNvSpPr/>
              <p:nvPr/>
            </p:nvSpPr>
            <p:spPr>
              <a:xfrm>
                <a:off x="3103554" y="1834429"/>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0" name="Group 59">
                <a:extLst>
                  <a:ext uri="{FF2B5EF4-FFF2-40B4-BE49-F238E27FC236}">
                    <a16:creationId xmlns:a16="http://schemas.microsoft.com/office/drawing/2014/main" id="{114FA633-7B7C-9E42-9C71-F677D507E2B2}"/>
                  </a:ext>
                </a:extLst>
              </p:cNvPr>
              <p:cNvGrpSpPr/>
              <p:nvPr/>
            </p:nvGrpSpPr>
            <p:grpSpPr>
              <a:xfrm>
                <a:off x="3208742" y="1998018"/>
                <a:ext cx="219082" cy="112740"/>
                <a:chOff x="4458947" y="2002018"/>
                <a:chExt cx="219082" cy="112740"/>
              </a:xfrm>
            </p:grpSpPr>
            <p:grpSp>
              <p:nvGrpSpPr>
                <p:cNvPr id="56" name="Group 55">
                  <a:extLst>
                    <a:ext uri="{FF2B5EF4-FFF2-40B4-BE49-F238E27FC236}">
                      <a16:creationId xmlns:a16="http://schemas.microsoft.com/office/drawing/2014/main" id="{F7CD5085-D671-2142-BDF6-279DD547C08D}"/>
                    </a:ext>
                  </a:extLst>
                </p:cNvPr>
                <p:cNvGrpSpPr/>
                <p:nvPr/>
              </p:nvGrpSpPr>
              <p:grpSpPr>
                <a:xfrm>
                  <a:off x="4458947" y="2005030"/>
                  <a:ext cx="108985" cy="109728"/>
                  <a:chOff x="4458947" y="2005030"/>
                  <a:chExt cx="108985" cy="109728"/>
                </a:xfrm>
              </p:grpSpPr>
              <p:sp>
                <p:nvSpPr>
                  <p:cNvPr id="54" name="Arc 53">
                    <a:extLst>
                      <a:ext uri="{FF2B5EF4-FFF2-40B4-BE49-F238E27FC236}">
                        <a16:creationId xmlns:a16="http://schemas.microsoft.com/office/drawing/2014/main" id="{4ABD65BC-C6FC-1447-8C00-2F175C654C38}"/>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5" name="Arc 54">
                    <a:extLst>
                      <a:ext uri="{FF2B5EF4-FFF2-40B4-BE49-F238E27FC236}">
                        <a16:creationId xmlns:a16="http://schemas.microsoft.com/office/drawing/2014/main" id="{B6380774-95EC-DB48-A71A-87C9FE0BA421}"/>
                      </a:ext>
                    </a:extLst>
                  </p:cNvPr>
                  <p:cNvSpPr/>
                  <p:nvPr/>
                </p:nvSpPr>
                <p:spPr>
                  <a:xfrm flipH="1">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57" name="Group 56">
                  <a:extLst>
                    <a:ext uri="{FF2B5EF4-FFF2-40B4-BE49-F238E27FC236}">
                      <a16:creationId xmlns:a16="http://schemas.microsoft.com/office/drawing/2014/main" id="{611C6214-7E54-F04E-AB21-61C116D9237E}"/>
                    </a:ext>
                  </a:extLst>
                </p:cNvPr>
                <p:cNvGrpSpPr/>
                <p:nvPr/>
              </p:nvGrpSpPr>
              <p:grpSpPr>
                <a:xfrm flipV="1">
                  <a:off x="4565869" y="2002018"/>
                  <a:ext cx="112160" cy="109728"/>
                  <a:chOff x="4458947" y="2005030"/>
                  <a:chExt cx="112160" cy="109728"/>
                </a:xfrm>
              </p:grpSpPr>
              <p:sp>
                <p:nvSpPr>
                  <p:cNvPr id="58" name="Arc 57">
                    <a:extLst>
                      <a:ext uri="{FF2B5EF4-FFF2-40B4-BE49-F238E27FC236}">
                        <a16:creationId xmlns:a16="http://schemas.microsoft.com/office/drawing/2014/main" id="{795AD1FA-F4E5-4149-9CC3-B0D477698F98}"/>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9" name="Arc 58">
                    <a:extLst>
                      <a:ext uri="{FF2B5EF4-FFF2-40B4-BE49-F238E27FC236}">
                        <a16:creationId xmlns:a16="http://schemas.microsoft.com/office/drawing/2014/main" id="{6E57FEBC-D5DC-0441-976F-694623511755}"/>
                      </a:ext>
                    </a:extLst>
                  </p:cNvPr>
                  <p:cNvSpPr/>
                  <p:nvPr/>
                </p:nvSpPr>
                <p:spPr>
                  <a:xfrm flipH="1">
                    <a:off x="4462122"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grpSp>
        <p:cxnSp>
          <p:nvCxnSpPr>
            <p:cNvPr id="69" name="Straight Arrow Connector 68">
              <a:extLst>
                <a:ext uri="{FF2B5EF4-FFF2-40B4-BE49-F238E27FC236}">
                  <a16:creationId xmlns:a16="http://schemas.microsoft.com/office/drawing/2014/main" id="{10D42C41-A110-2B42-81E1-E523FAB0F8F1}"/>
                </a:ext>
              </a:extLst>
            </p:cNvPr>
            <p:cNvCxnSpPr>
              <a:cxnSpLocks/>
            </p:cNvCxnSpPr>
            <p:nvPr/>
          </p:nvCxnSpPr>
          <p:spPr>
            <a:xfrm flipV="1">
              <a:off x="2951457" y="1694502"/>
              <a:ext cx="0" cy="6587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456155D-D784-B841-9C6A-AD48F910DFF6}"/>
                    </a:ext>
                  </a:extLst>
                </p:cNvPr>
                <p:cNvSpPr txBox="1"/>
                <p:nvPr/>
              </p:nvSpPr>
              <p:spPr>
                <a:xfrm>
                  <a:off x="2664665" y="1915894"/>
                  <a:ext cx="187765" cy="255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oMath>
                    </m:oMathPara>
                  </a14:m>
                  <a:endParaRPr lang="en-US" sz="2400" dirty="0"/>
                </a:p>
              </p:txBody>
            </p:sp>
          </mc:Choice>
          <mc:Fallback xmlns="">
            <p:sp>
              <p:nvSpPr>
                <p:cNvPr id="70" name="TextBox 69">
                  <a:extLst>
                    <a:ext uri="{FF2B5EF4-FFF2-40B4-BE49-F238E27FC236}">
                      <a16:creationId xmlns:a16="http://schemas.microsoft.com/office/drawing/2014/main" id="{0456155D-D784-B841-9C6A-AD48F910DFF6}"/>
                    </a:ext>
                  </a:extLst>
                </p:cNvPr>
                <p:cNvSpPr txBox="1">
                  <a:spLocks noRot="1" noChangeAspect="1" noMove="1" noResize="1" noEditPoints="1" noAdjustHandles="1" noChangeArrowheads="1" noChangeShapeType="1" noTextEdit="1"/>
                </p:cNvSpPr>
                <p:nvPr/>
              </p:nvSpPr>
              <p:spPr>
                <a:xfrm>
                  <a:off x="2664665" y="1915894"/>
                  <a:ext cx="187765" cy="255862"/>
                </a:xfrm>
                <a:prstGeom prst="rect">
                  <a:avLst/>
                </a:prstGeom>
                <a:blipFill>
                  <a:blip r:embed="rId2"/>
                  <a:stretch>
                    <a:fillRect l="-27273" r="-22727" b="-6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73831FC0-8847-794C-BF2C-E5EB9399DB28}"/>
                </a:ext>
              </a:extLst>
            </p:cNvPr>
            <p:cNvSpPr txBox="1"/>
            <p:nvPr/>
          </p:nvSpPr>
          <p:spPr>
            <a:xfrm>
              <a:off x="3976218" y="1132857"/>
              <a:ext cx="914400" cy="319827"/>
            </a:xfrm>
            <a:prstGeom prst="rect">
              <a:avLst/>
            </a:prstGeom>
            <a:noFill/>
            <a:ln w="28575">
              <a:solidFill>
                <a:schemeClr val="tx1"/>
              </a:solidFill>
            </a:ln>
          </p:spPr>
          <p:txBody>
            <a:bodyPr wrap="square" rtlCol="0" anchor="ctr">
              <a:spAutoFit/>
            </a:bodyPr>
            <a:lstStyle/>
            <a:p>
              <a:pPr algn="ctr"/>
              <a:r>
                <a:rPr lang="en-US" sz="2400" dirty="0"/>
                <a:t>Meter</a:t>
              </a:r>
            </a:p>
          </p:txBody>
        </p:sp>
        <p:grpSp>
          <p:nvGrpSpPr>
            <p:cNvPr id="17" name="Group 16">
              <a:extLst>
                <a:ext uri="{FF2B5EF4-FFF2-40B4-BE49-F238E27FC236}">
                  <a16:creationId xmlns:a16="http://schemas.microsoft.com/office/drawing/2014/main" id="{E1105978-A7F6-7040-9605-855CA435F344}"/>
                </a:ext>
              </a:extLst>
            </p:cNvPr>
            <p:cNvGrpSpPr/>
            <p:nvPr/>
          </p:nvGrpSpPr>
          <p:grpSpPr>
            <a:xfrm>
              <a:off x="4992552" y="1284130"/>
              <a:ext cx="1247461" cy="1694079"/>
              <a:chOff x="5906963" y="1284130"/>
              <a:chExt cx="1247461" cy="169407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B5D015-B4AB-AA40-8A8E-0F161B0EE398}"/>
                      </a:ext>
                    </a:extLst>
                  </p:cNvPr>
                  <p:cNvSpPr txBox="1"/>
                  <p:nvPr/>
                </p:nvSpPr>
                <p:spPr>
                  <a:xfrm>
                    <a:off x="5906963" y="2032315"/>
                    <a:ext cx="1247461" cy="575689"/>
                  </a:xfrm>
                  <a:prstGeom prst="rect">
                    <a:avLst/>
                  </a:prstGeom>
                  <a:noFill/>
                  <a:ln w="28575">
                    <a:solidFill>
                      <a:schemeClr val="tx1"/>
                    </a:solidFill>
                  </a:ln>
                </p:spPr>
                <p:txBody>
                  <a:bodyPr wrap="square" rtlCol="0" anchor="ctr">
                    <a:spAutoFit/>
                  </a:bodyPr>
                  <a:lstStyle/>
                  <a:p>
                    <a:pPr algn="ctr"/>
                    <a:r>
                      <a:rPr lang="en-US" sz="2400" dirty="0"/>
                      <a:t>Load 1</a:t>
                    </a:r>
                  </a:p>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𝑄</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41" name="TextBox 40">
                    <a:extLst>
                      <a:ext uri="{FF2B5EF4-FFF2-40B4-BE49-F238E27FC236}">
                        <a16:creationId xmlns:a16="http://schemas.microsoft.com/office/drawing/2014/main" id="{08B5D015-B4AB-AA40-8A8E-0F161B0EE398}"/>
                      </a:ext>
                    </a:extLst>
                  </p:cNvPr>
                  <p:cNvSpPr txBox="1">
                    <a:spLocks noRot="1" noChangeAspect="1" noMove="1" noResize="1" noEditPoints="1" noAdjustHandles="1" noChangeArrowheads="1" noChangeShapeType="1" noTextEdit="1"/>
                  </p:cNvSpPr>
                  <p:nvPr/>
                </p:nvSpPr>
                <p:spPr>
                  <a:xfrm>
                    <a:off x="5906963" y="2032315"/>
                    <a:ext cx="1247461" cy="575689"/>
                  </a:xfrm>
                  <a:prstGeom prst="rect">
                    <a:avLst/>
                  </a:prstGeom>
                  <a:blipFill>
                    <a:blip r:embed="rId3"/>
                    <a:stretch>
                      <a:fillRect t="-4348" b="-2899"/>
                    </a:stretch>
                  </a:blipFill>
                  <a:ln w="28575">
                    <a:solidFill>
                      <a:schemeClr val="tx1"/>
                    </a:solidFill>
                  </a:ln>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0719E352-50E1-9F4C-B48D-49F463648962}"/>
                  </a:ext>
                </a:extLst>
              </p:cNvPr>
              <p:cNvCxnSpPr>
                <a:cxnSpLocks/>
                <a:stCxn id="41" idx="2"/>
              </p:cNvCxnSpPr>
              <p:nvPr/>
            </p:nvCxnSpPr>
            <p:spPr>
              <a:xfrm>
                <a:off x="6530694" y="2608004"/>
                <a:ext cx="0" cy="3702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9C3C68-0BF0-7045-93CE-9751AEBEDC19}"/>
                  </a:ext>
                </a:extLst>
              </p:cNvPr>
              <p:cNvGrpSpPr/>
              <p:nvPr/>
            </p:nvGrpSpPr>
            <p:grpSpPr>
              <a:xfrm>
                <a:off x="6530693" y="1284130"/>
                <a:ext cx="132403" cy="748184"/>
                <a:chOff x="6530693" y="1284130"/>
                <a:chExt cx="132403" cy="748184"/>
              </a:xfrm>
            </p:grpSpPr>
            <p:cxnSp>
              <p:nvCxnSpPr>
                <p:cNvPr id="40" name="Straight Connector 39">
                  <a:extLst>
                    <a:ext uri="{FF2B5EF4-FFF2-40B4-BE49-F238E27FC236}">
                      <a16:creationId xmlns:a16="http://schemas.microsoft.com/office/drawing/2014/main" id="{02AADABF-4FFF-6E48-9616-1A7BC35B8778}"/>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FABD29-FF53-0F4E-AAF5-A002488B2D04}"/>
                    </a:ext>
                  </a:extLst>
                </p:cNvPr>
                <p:cNvCxnSpPr>
                  <a:cxnSpLocks/>
                  <a:endCxn id="41" idx="0"/>
                </p:cNvCxnSpPr>
                <p:nvPr/>
              </p:nvCxnSpPr>
              <p:spPr>
                <a:xfrm>
                  <a:off x="6530693" y="1825788"/>
                  <a:ext cx="1" cy="2065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E65E8A-515F-EB4C-9DA4-3195B54454F2}"/>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21DCA92-B783-6846-BCDC-62243A1E251B}"/>
                </a:ext>
              </a:extLst>
            </p:cNvPr>
            <p:cNvGrpSpPr/>
            <p:nvPr/>
          </p:nvGrpSpPr>
          <p:grpSpPr>
            <a:xfrm>
              <a:off x="7145552" y="1310605"/>
              <a:ext cx="130609" cy="1667604"/>
              <a:chOff x="7703448" y="1299193"/>
              <a:chExt cx="130609" cy="1667604"/>
            </a:xfrm>
          </p:grpSpPr>
          <p:cxnSp>
            <p:nvCxnSpPr>
              <p:cNvPr id="32" name="Straight Connector 31">
                <a:extLst>
                  <a:ext uri="{FF2B5EF4-FFF2-40B4-BE49-F238E27FC236}">
                    <a16:creationId xmlns:a16="http://schemas.microsoft.com/office/drawing/2014/main" id="{035AFA79-CCEE-F14D-AC5B-D04784843E4E}"/>
                  </a:ext>
                </a:extLst>
              </p:cNvPr>
              <p:cNvCxnSpPr>
                <a:cxnSpLocks/>
                <a:stCxn id="49" idx="2"/>
              </p:cNvCxnSpPr>
              <p:nvPr/>
            </p:nvCxnSpPr>
            <p:spPr>
              <a:xfrm>
                <a:off x="7703450" y="2599665"/>
                <a:ext cx="0" cy="3671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7F2050E-A7F5-F642-BF8F-8F3C98CCCFFB}"/>
                  </a:ext>
                </a:extLst>
              </p:cNvPr>
              <p:cNvGrpSpPr/>
              <p:nvPr/>
            </p:nvGrpSpPr>
            <p:grpSpPr>
              <a:xfrm>
                <a:off x="7703448" y="1299193"/>
                <a:ext cx="130609" cy="836300"/>
                <a:chOff x="6532487" y="1284130"/>
                <a:chExt cx="130609" cy="836300"/>
              </a:xfrm>
            </p:grpSpPr>
            <p:cxnSp>
              <p:nvCxnSpPr>
                <p:cNvPr id="35" name="Straight Connector 34">
                  <a:extLst>
                    <a:ext uri="{FF2B5EF4-FFF2-40B4-BE49-F238E27FC236}">
                      <a16:creationId xmlns:a16="http://schemas.microsoft.com/office/drawing/2014/main" id="{329F3A7C-4C82-F349-9FFC-2033E79F044A}"/>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6C4EAA-D5F9-AA42-86C3-049A7E0D4771}"/>
                    </a:ext>
                  </a:extLst>
                </p:cNvPr>
                <p:cNvCxnSpPr>
                  <a:cxnSpLocks/>
                </p:cNvCxnSpPr>
                <p:nvPr/>
              </p:nvCxnSpPr>
              <p:spPr>
                <a:xfrm>
                  <a:off x="6536288" y="1825788"/>
                  <a:ext cx="0" cy="294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D100FD-909F-D44B-921E-DC43F52DD746}"/>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24EB1AF5-82BB-F649-97F7-D6724A15981D}"/>
                </a:ext>
              </a:extLst>
            </p:cNvPr>
            <p:cNvGrpSpPr/>
            <p:nvPr/>
          </p:nvGrpSpPr>
          <p:grpSpPr>
            <a:xfrm>
              <a:off x="9033808" y="1294787"/>
              <a:ext cx="130609" cy="1683422"/>
              <a:chOff x="9445259" y="1284130"/>
              <a:chExt cx="130609" cy="1683422"/>
            </a:xfrm>
          </p:grpSpPr>
          <p:cxnSp>
            <p:nvCxnSpPr>
              <p:cNvPr id="51" name="Straight Connector 50">
                <a:extLst>
                  <a:ext uri="{FF2B5EF4-FFF2-40B4-BE49-F238E27FC236}">
                    <a16:creationId xmlns:a16="http://schemas.microsoft.com/office/drawing/2014/main" id="{1AB25F04-2E06-304B-8A7D-0C2B6FD64129}"/>
                  </a:ext>
                </a:extLst>
              </p:cNvPr>
              <p:cNvCxnSpPr>
                <a:cxnSpLocks/>
              </p:cNvCxnSpPr>
              <p:nvPr/>
            </p:nvCxnSpPr>
            <p:spPr>
              <a:xfrm>
                <a:off x="9449060" y="2504825"/>
                <a:ext cx="3802" cy="462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16604F4-C527-E845-8EDC-888B0F276E8D}"/>
                  </a:ext>
                </a:extLst>
              </p:cNvPr>
              <p:cNvGrpSpPr/>
              <p:nvPr/>
            </p:nvGrpSpPr>
            <p:grpSpPr>
              <a:xfrm>
                <a:off x="9445259" y="1284130"/>
                <a:ext cx="130609" cy="851363"/>
                <a:chOff x="6532487" y="1284130"/>
                <a:chExt cx="130609" cy="851363"/>
              </a:xfrm>
            </p:grpSpPr>
            <p:cxnSp>
              <p:nvCxnSpPr>
                <p:cNvPr id="53" name="Straight Connector 52">
                  <a:extLst>
                    <a:ext uri="{FF2B5EF4-FFF2-40B4-BE49-F238E27FC236}">
                      <a16:creationId xmlns:a16="http://schemas.microsoft.com/office/drawing/2014/main" id="{D4E7568A-B125-8446-B48E-D44F76CA71C9}"/>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F5067F-CACA-0742-BDE1-6E58A4317F52}"/>
                    </a:ext>
                  </a:extLst>
                </p:cNvPr>
                <p:cNvCxnSpPr>
                  <a:cxnSpLocks/>
                </p:cNvCxnSpPr>
                <p:nvPr/>
              </p:nvCxnSpPr>
              <p:spPr>
                <a:xfrm>
                  <a:off x="6536288" y="1825788"/>
                  <a:ext cx="0" cy="3097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04E606B-8491-C744-ACAD-FC4B676BD730}"/>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5ED2173A-390A-5B43-91CB-8B2D9354C42F}"/>
                </a:ext>
              </a:extLst>
            </p:cNvPr>
            <p:cNvGrpSpPr/>
            <p:nvPr/>
          </p:nvGrpSpPr>
          <p:grpSpPr>
            <a:xfrm>
              <a:off x="7898621" y="2335222"/>
              <a:ext cx="369346" cy="64546"/>
              <a:chOff x="8261873" y="4405583"/>
              <a:chExt cx="369346" cy="64546"/>
            </a:xfrm>
          </p:grpSpPr>
          <p:sp>
            <p:nvSpPr>
              <p:cNvPr id="13" name="Oval 12">
                <a:extLst>
                  <a:ext uri="{FF2B5EF4-FFF2-40B4-BE49-F238E27FC236}">
                    <a16:creationId xmlns:a16="http://schemas.microsoft.com/office/drawing/2014/main" id="{012778D4-3373-5847-828C-BB503707C843}"/>
                  </a:ext>
                </a:extLst>
              </p:cNvPr>
              <p:cNvSpPr/>
              <p:nvPr/>
            </p:nvSpPr>
            <p:spPr>
              <a:xfrm>
                <a:off x="82618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Oval 64">
                <a:extLst>
                  <a:ext uri="{FF2B5EF4-FFF2-40B4-BE49-F238E27FC236}">
                    <a16:creationId xmlns:a16="http://schemas.microsoft.com/office/drawing/2014/main" id="{95A29F36-46CF-944C-9BEA-8A489B70B9B4}"/>
                  </a:ext>
                </a:extLst>
              </p:cNvPr>
              <p:cNvSpPr/>
              <p:nvPr/>
            </p:nvSpPr>
            <p:spPr>
              <a:xfrm>
                <a:off x="84142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985EDDA6-3C0E-F740-A461-930B0943239D}"/>
                  </a:ext>
                </a:extLst>
              </p:cNvPr>
              <p:cNvSpPr/>
              <p:nvPr/>
            </p:nvSpPr>
            <p:spPr>
              <a:xfrm>
                <a:off x="85666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CF4B964-491F-AC48-BCF2-48F3A373F151}"/>
                    </a:ext>
                  </a:extLst>
                </p:cNvPr>
                <p:cNvSpPr txBox="1"/>
                <p:nvPr/>
              </p:nvSpPr>
              <p:spPr>
                <a:xfrm>
                  <a:off x="8413878" y="2028387"/>
                  <a:ext cx="1247461" cy="575689"/>
                </a:xfrm>
                <a:prstGeom prst="rect">
                  <a:avLst/>
                </a:prstGeom>
                <a:solidFill>
                  <a:schemeClr val="bg1"/>
                </a:solidFill>
                <a:ln w="28575">
                  <a:solidFill>
                    <a:schemeClr val="tx1"/>
                  </a:solidFill>
                </a:ln>
              </p:spPr>
              <p:txBody>
                <a:bodyPr wrap="square" rtlCol="0" anchor="ctr">
                  <a:spAutoFit/>
                </a:bodyPr>
                <a:lstStyle/>
                <a:p>
                  <a:pPr algn="ctr"/>
                  <a:r>
                    <a:rPr lang="en-US" sz="2400" dirty="0"/>
                    <a:t>Load n</a:t>
                  </a:r>
                </a:p>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𝑛</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64" name="TextBox 63">
                  <a:extLst>
                    <a:ext uri="{FF2B5EF4-FFF2-40B4-BE49-F238E27FC236}">
                      <a16:creationId xmlns:a16="http://schemas.microsoft.com/office/drawing/2014/main" id="{DCF4B964-491F-AC48-BCF2-48F3A373F151}"/>
                    </a:ext>
                  </a:extLst>
                </p:cNvPr>
                <p:cNvSpPr txBox="1">
                  <a:spLocks noRot="1" noChangeAspect="1" noMove="1" noResize="1" noEditPoints="1" noAdjustHandles="1" noChangeArrowheads="1" noChangeShapeType="1" noTextEdit="1"/>
                </p:cNvSpPr>
                <p:nvPr/>
              </p:nvSpPr>
              <p:spPr>
                <a:xfrm>
                  <a:off x="8413878" y="2028387"/>
                  <a:ext cx="1247461" cy="575689"/>
                </a:xfrm>
                <a:prstGeom prst="rect">
                  <a:avLst/>
                </a:prstGeom>
                <a:blipFill>
                  <a:blip r:embed="rId4"/>
                  <a:stretch>
                    <a:fillRect t="-4412" b="-4412"/>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B19CFEC-D5F1-F646-A07B-26737102A6C4}"/>
                    </a:ext>
                  </a:extLst>
                </p:cNvPr>
                <p:cNvSpPr txBox="1"/>
                <p:nvPr/>
              </p:nvSpPr>
              <p:spPr>
                <a:xfrm>
                  <a:off x="6521823" y="2035388"/>
                  <a:ext cx="1247461" cy="575689"/>
                </a:xfrm>
                <a:prstGeom prst="rect">
                  <a:avLst/>
                </a:prstGeom>
                <a:solidFill>
                  <a:schemeClr val="bg1"/>
                </a:solidFill>
                <a:ln w="28575">
                  <a:solidFill>
                    <a:schemeClr val="tx1"/>
                  </a:solidFill>
                </a:ln>
              </p:spPr>
              <p:txBody>
                <a:bodyPr wrap="square" rtlCol="0" anchor="ctr">
                  <a:spAutoFit/>
                </a:bodyPr>
                <a:lstStyle/>
                <a:p>
                  <a:pPr algn="ctr"/>
                  <a:r>
                    <a:rPr lang="en-US" sz="2400" dirty="0"/>
                    <a:t>Load 2</a:t>
                  </a:r>
                </a:p>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49" name="TextBox 48">
                  <a:extLst>
                    <a:ext uri="{FF2B5EF4-FFF2-40B4-BE49-F238E27FC236}">
                      <a16:creationId xmlns:a16="http://schemas.microsoft.com/office/drawing/2014/main" id="{1B19CFEC-D5F1-F646-A07B-26737102A6C4}"/>
                    </a:ext>
                  </a:extLst>
                </p:cNvPr>
                <p:cNvSpPr txBox="1">
                  <a:spLocks noRot="1" noChangeAspect="1" noMove="1" noResize="1" noEditPoints="1" noAdjustHandles="1" noChangeArrowheads="1" noChangeShapeType="1" noTextEdit="1"/>
                </p:cNvSpPr>
                <p:nvPr/>
              </p:nvSpPr>
              <p:spPr>
                <a:xfrm>
                  <a:off x="6521823" y="2035388"/>
                  <a:ext cx="1247461" cy="575689"/>
                </a:xfrm>
                <a:prstGeom prst="rect">
                  <a:avLst/>
                </a:prstGeom>
                <a:blipFill>
                  <a:blip r:embed="rId5"/>
                  <a:stretch>
                    <a:fillRect t="-4412" b="-4412"/>
                  </a:stretch>
                </a:blipFill>
                <a:ln w="28575">
                  <a:solidFill>
                    <a:schemeClr val="tx1"/>
                  </a:solid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60A5C6BB-8E2F-1845-9ABE-8CD8E34ADE2B}"/>
                </a:ext>
              </a:extLst>
            </p:cNvPr>
            <p:cNvCxnSpPr>
              <a:cxnSpLocks/>
            </p:cNvCxnSpPr>
            <p:nvPr/>
          </p:nvCxnSpPr>
          <p:spPr>
            <a:xfrm>
              <a:off x="4031538" y="1612515"/>
              <a:ext cx="8037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78E514B-A29C-F343-B1EA-E4B9F2B09B34}"/>
                    </a:ext>
                  </a:extLst>
                </p:cNvPr>
                <p:cNvSpPr txBox="1"/>
                <p:nvPr/>
              </p:nvSpPr>
              <p:spPr>
                <a:xfrm>
                  <a:off x="4359231" y="1700147"/>
                  <a:ext cx="135572" cy="255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𝐼</m:t>
                            </m:r>
                          </m:e>
                        </m:acc>
                      </m:oMath>
                    </m:oMathPara>
                  </a14:m>
                  <a:endParaRPr lang="en-US" sz="2400" dirty="0"/>
                </a:p>
              </p:txBody>
            </p:sp>
          </mc:Choice>
          <mc:Fallback xmlns="">
            <p:sp>
              <p:nvSpPr>
                <p:cNvPr id="71" name="TextBox 70">
                  <a:extLst>
                    <a:ext uri="{FF2B5EF4-FFF2-40B4-BE49-F238E27FC236}">
                      <a16:creationId xmlns:a16="http://schemas.microsoft.com/office/drawing/2014/main" id="{E78E514B-A29C-F343-B1EA-E4B9F2B09B34}"/>
                    </a:ext>
                  </a:extLst>
                </p:cNvPr>
                <p:cNvSpPr txBox="1">
                  <a:spLocks noRot="1" noChangeAspect="1" noMove="1" noResize="1" noEditPoints="1" noAdjustHandles="1" noChangeArrowheads="1" noChangeShapeType="1" noTextEdit="1"/>
                </p:cNvSpPr>
                <p:nvPr/>
              </p:nvSpPr>
              <p:spPr>
                <a:xfrm>
                  <a:off x="4359231" y="1700147"/>
                  <a:ext cx="135572" cy="255862"/>
                </a:xfrm>
                <a:prstGeom prst="rect">
                  <a:avLst/>
                </a:prstGeom>
                <a:blipFill>
                  <a:blip r:embed="rId6"/>
                  <a:stretch>
                    <a:fillRect l="-35294" r="-23529" b="-6667"/>
                  </a:stretch>
                </a:blipFill>
              </p:spPr>
              <p:txBody>
                <a:bodyPr/>
                <a:lstStyle/>
                <a:p>
                  <a:r>
                    <a:rPr lang="en-US">
                      <a:noFill/>
                    </a:rPr>
                    <a:t> </a:t>
                  </a:r>
                </a:p>
              </p:txBody>
            </p:sp>
          </mc:Fallback>
        </mc:AlternateContent>
      </p:grpSp>
      <p:sp>
        <p:nvSpPr>
          <p:cNvPr id="3" name="Title 2">
            <a:extLst>
              <a:ext uri="{FF2B5EF4-FFF2-40B4-BE49-F238E27FC236}">
                <a16:creationId xmlns:a16="http://schemas.microsoft.com/office/drawing/2014/main" id="{F38F15F8-F81D-5278-5584-DC1BA31E0243}"/>
              </a:ext>
            </a:extLst>
          </p:cNvPr>
          <p:cNvSpPr>
            <a:spLocks noGrp="1"/>
          </p:cNvSpPr>
          <p:nvPr>
            <p:ph type="title"/>
          </p:nvPr>
        </p:nvSpPr>
        <p:spPr/>
        <p:txBody>
          <a:bodyPr/>
          <a:lstStyle/>
          <a:p>
            <a:r>
              <a:rPr lang="en-US" dirty="0"/>
              <a:t>Parallel loads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124B0A-7385-2481-6D06-EDA49229BC02}"/>
                  </a:ext>
                </a:extLst>
              </p:cNvPr>
              <p:cNvSpPr txBox="1"/>
              <p:nvPr/>
            </p:nvSpPr>
            <p:spPr>
              <a:xfrm>
                <a:off x="7754658" y="1145738"/>
                <a:ext cx="2496768" cy="1207767"/>
              </a:xfrm>
              <a:prstGeom prst="rect">
                <a:avLst/>
              </a:prstGeom>
              <a:noFill/>
            </p:spPr>
            <p:txBody>
              <a:bodyPr wrap="square">
                <a:spAutoFit/>
              </a:bodyPr>
              <a:lstStyle/>
              <a:p>
                <a:pPr marL="0" marR="0">
                  <a:spcBef>
                    <a:spcPts val="0"/>
                  </a:spcBef>
                  <a:spcAft>
                    <a:spcPts val="600"/>
                  </a:spcAft>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m:t>
                          </m:r>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4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d>
                        </m:e>
                      </m:nary>
                    </m:oMath>
                  </m:oMathPara>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2124B0A-7385-2481-6D06-EDA49229BC02}"/>
                  </a:ext>
                </a:extLst>
              </p:cNvPr>
              <p:cNvSpPr txBox="1">
                <a:spLocks noRot="1" noChangeAspect="1" noMove="1" noResize="1" noEditPoints="1" noAdjustHandles="1" noChangeArrowheads="1" noChangeShapeType="1" noTextEdit="1"/>
              </p:cNvSpPr>
              <p:nvPr/>
            </p:nvSpPr>
            <p:spPr>
              <a:xfrm>
                <a:off x="7754658" y="1145738"/>
                <a:ext cx="2496768" cy="1207767"/>
              </a:xfrm>
              <a:prstGeom prst="rect">
                <a:avLst/>
              </a:prstGeom>
              <a:blipFill>
                <a:blip r:embed="rId7"/>
                <a:stretch>
                  <a:fillRect l="-4040" t="-95833" b="-1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BE53A4-544B-3F24-70B9-C65FDF7FCD60}"/>
                  </a:ext>
                </a:extLst>
              </p:cNvPr>
              <p:cNvSpPr txBox="1"/>
              <p:nvPr/>
            </p:nvSpPr>
            <p:spPr>
              <a:xfrm>
                <a:off x="7754658" y="2408083"/>
                <a:ext cx="2496768" cy="1207767"/>
              </a:xfrm>
              <a:prstGeom prst="rect">
                <a:avLst/>
              </a:prstGeom>
              <a:noFill/>
            </p:spPr>
            <p:txBody>
              <a:bodyPr wrap="square">
                <a:spAutoFit/>
              </a:bodyPr>
              <a:lstStyle/>
              <a:p>
                <a:pPr marL="0" marR="0">
                  <a:spcBef>
                    <a:spcPts val="0"/>
                  </a:spcBef>
                  <a:spcAft>
                    <a:spcPts val="600"/>
                  </a:spcAft>
                </a:pPr>
                <a14:m>
                  <m:oMathPara xmlns:m="http://schemas.openxmlformats.org/officeDocument/2006/math">
                    <m:oMathParaPr>
                      <m:jc m:val="left"/>
                    </m:oMathParaPr>
                    <m:oMath xmlns:m="http://schemas.openxmlformats.org/officeDocument/2006/math">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𝑄</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m:t>
                          </m:r>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400" i="1">
                              <a:effectLst/>
                              <a:latin typeface="Cambria Math" panose="02040503050406030204" pitchFamily="18" charset="0"/>
                              <a:ea typeface="Calibri" panose="020F0502020204030204" pitchFamily="34" charset="0"/>
                              <a:cs typeface="Times New Roman" panose="02020603050405020304" pitchFamily="18" charset="0"/>
                            </a:rPr>
                            <m:t>𝑁</m:t>
                          </m:r>
                        </m:sup>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𝑄</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d>
                        </m:e>
                      </m:nary>
                    </m:oMath>
                  </m:oMathPara>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ABBE53A4-544B-3F24-70B9-C65FDF7FCD60}"/>
                  </a:ext>
                </a:extLst>
              </p:cNvPr>
              <p:cNvSpPr txBox="1">
                <a:spLocks noRot="1" noChangeAspect="1" noMove="1" noResize="1" noEditPoints="1" noAdjustHandles="1" noChangeArrowheads="1" noChangeShapeType="1" noTextEdit="1"/>
              </p:cNvSpPr>
              <p:nvPr/>
            </p:nvSpPr>
            <p:spPr>
              <a:xfrm>
                <a:off x="7754658" y="2408083"/>
                <a:ext cx="2496768" cy="1207767"/>
              </a:xfrm>
              <a:prstGeom prst="rect">
                <a:avLst/>
              </a:prstGeom>
              <a:blipFill>
                <a:blip r:embed="rId8"/>
                <a:stretch>
                  <a:fillRect l="-3535" t="-95833" b="-141667"/>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2842CD50-A776-AD99-C208-11E1B459DAE9}"/>
              </a:ext>
            </a:extLst>
          </p:cNvPr>
          <p:cNvGrpSpPr/>
          <p:nvPr/>
        </p:nvGrpSpPr>
        <p:grpSpPr>
          <a:xfrm>
            <a:off x="1940574" y="3051841"/>
            <a:ext cx="2687402" cy="520210"/>
            <a:chOff x="1365966" y="2237982"/>
            <a:chExt cx="2687402" cy="520210"/>
          </a:xfrm>
        </p:grpSpPr>
        <p:cxnSp>
          <p:nvCxnSpPr>
            <p:cNvPr id="99" name="Straight Arrow Connector 98">
              <a:extLst>
                <a:ext uri="{FF2B5EF4-FFF2-40B4-BE49-F238E27FC236}">
                  <a16:creationId xmlns:a16="http://schemas.microsoft.com/office/drawing/2014/main" id="{CFA0B1F8-A71B-DBA2-DD2C-BE91B11E28D4}"/>
                </a:ext>
              </a:extLst>
            </p:cNvPr>
            <p:cNvCxnSpPr>
              <a:cxnSpLocks/>
            </p:cNvCxnSpPr>
            <p:nvPr/>
          </p:nvCxnSpPr>
          <p:spPr>
            <a:xfrm>
              <a:off x="2241999" y="2758192"/>
              <a:ext cx="11602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922BB6C-0F13-C8C4-219E-863FDCC5599F}"/>
                    </a:ext>
                  </a:extLst>
                </p:cNvPr>
                <p:cNvSpPr txBox="1"/>
                <p:nvPr/>
              </p:nvSpPr>
              <p:spPr>
                <a:xfrm>
                  <a:off x="1365966" y="2237982"/>
                  <a:ext cx="2687402"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e>
                        </m:acc>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latin typeface="Cambria Math" panose="02040503050406030204" pitchFamily="18" charset="0"/>
                          </a:rPr>
                          <m:t>𝑗𝑄</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00" name="TextBox 99">
                  <a:extLst>
                    <a:ext uri="{FF2B5EF4-FFF2-40B4-BE49-F238E27FC236}">
                      <a16:creationId xmlns:a16="http://schemas.microsoft.com/office/drawing/2014/main" id="{0922BB6C-0F13-C8C4-219E-863FDCC5599F}"/>
                    </a:ext>
                  </a:extLst>
                </p:cNvPr>
                <p:cNvSpPr txBox="1">
                  <a:spLocks noRot="1" noChangeAspect="1" noMove="1" noResize="1" noEditPoints="1" noAdjustHandles="1" noChangeArrowheads="1" noChangeShapeType="1" noTextEdit="1"/>
                </p:cNvSpPr>
                <p:nvPr/>
              </p:nvSpPr>
              <p:spPr>
                <a:xfrm>
                  <a:off x="1365966" y="2237982"/>
                  <a:ext cx="2687402" cy="379719"/>
                </a:xfrm>
                <a:prstGeom prst="rect">
                  <a:avLst/>
                </a:prstGeom>
                <a:blipFill>
                  <a:blip r:embed="rId9"/>
                  <a:stretch>
                    <a:fillRect l="-1878" r="-3286" b="-29032"/>
                  </a:stretch>
                </a:blipFill>
              </p:spPr>
              <p:txBody>
                <a:bodyPr/>
                <a:lstStyle/>
                <a:p>
                  <a:r>
                    <a:rPr lang="en-US">
                      <a:noFill/>
                    </a:rPr>
                    <a:t> </a:t>
                  </a:r>
                </a:p>
              </p:txBody>
            </p:sp>
          </mc:Fallback>
        </mc:AlternateContent>
      </p:grpSp>
    </p:spTree>
    <p:extLst>
      <p:ext uri="{BB962C8B-B14F-4D97-AF65-F5344CB8AC3E}">
        <p14:creationId xmlns:p14="http://schemas.microsoft.com/office/powerpoint/2010/main" val="18883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2.5: Parallel loads</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a:xfrm>
                <a:off x="838200" y="1555668"/>
                <a:ext cx="10515600" cy="4819732"/>
              </a:xfrm>
            </p:spPr>
            <p:txBody>
              <a:bodyPr>
                <a:normAutofit fontScale="85000" lnSpcReduction="20000"/>
              </a:bodyPr>
              <a:lstStyle/>
              <a:p>
                <a:pPr marL="0" indent="0">
                  <a:buNone/>
                </a:pPr>
                <a:r>
                  <a:rPr lang="en-US" dirty="0"/>
                  <a:t>Three loads are connected in parallel and supplied by an ideal 220 V voltage source:</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a:latin typeface="Cambria Math" panose="02040503050406030204" pitchFamily="18" charset="0"/>
                          </a:rPr>
                          <m:t>1</m:t>
                        </m:r>
                      </m:sub>
                    </m:sSub>
                  </m:oMath>
                </a14:m>
                <a:r>
                  <a:rPr lang="en-US" dirty="0"/>
                  <a:t>: 200 W at unity power factor</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a:latin typeface="Cambria Math" panose="02040503050406030204" pitchFamily="18" charset="0"/>
                          </a:rPr>
                          <m:t>2</m:t>
                        </m:r>
                      </m:sub>
                    </m:sSub>
                  </m:oMath>
                </a14:m>
                <a:r>
                  <a:rPr lang="en-US" dirty="0"/>
                  <a:t>: 400 W at 0.8 power factor lagging</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a:latin typeface="Cambria Math" panose="02040503050406030204" pitchFamily="18" charset="0"/>
                          </a:rPr>
                          <m:t>3</m:t>
                        </m:r>
                      </m:sub>
                    </m:sSub>
                  </m:oMath>
                </a14:m>
                <a:r>
                  <a:rPr lang="en-US" dirty="0"/>
                  <a:t>: 300 W at 0.9 power factor leading</a:t>
                </a:r>
              </a:p>
              <a:p>
                <a:pPr marL="0" indent="0">
                  <a:lnSpc>
                    <a:spcPct val="120000"/>
                  </a:lnSpc>
                  <a:buNone/>
                </a:pPr>
                <a:r>
                  <a:rPr lang="en-US" dirty="0"/>
                  <a:t>Calculate the total active power, reactive power, complex power, apparent power and current supplied by this source, as well as the power factor of the aggregated load.</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1</m:t>
                        </m:r>
                      </m:sub>
                    </m:sSub>
                    <m:r>
                      <a:rPr lang="en-US">
                        <a:latin typeface="Cambria Math" panose="02040503050406030204" pitchFamily="18" charset="0"/>
                      </a:rPr>
                      <m:t>=200 </m:t>
                    </m:r>
                    <m:r>
                      <a:rPr lang="en-US" i="1">
                        <a:latin typeface="Cambria Math" panose="02040503050406030204" pitchFamily="18" charset="0"/>
                      </a:rPr>
                      <m:t>𝑊</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a:latin typeface="Cambria Math" panose="02040503050406030204" pitchFamily="18" charset="0"/>
                          </a:rPr>
                          <m:t>1</m:t>
                        </m:r>
                      </m:sub>
                    </m:sSub>
                    <m:r>
                      <a:rPr lang="en-US">
                        <a:latin typeface="Cambria Math" panose="02040503050406030204" pitchFamily="18" charset="0"/>
                      </a:rPr>
                      <m:t>=0</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a:latin typeface="Cambria Math" panose="02040503050406030204" pitchFamily="18" charset="0"/>
                          </a:rPr>
                          <m:t>2</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2</m:t>
                        </m:r>
                      </m:sub>
                    </m:sSub>
                    <m:r>
                      <a:rPr lang="en-US">
                        <a:latin typeface="Cambria Math" panose="02040503050406030204" pitchFamily="18" charset="0"/>
                      </a:rPr>
                      <m:t>=400 </m:t>
                    </m:r>
                    <m:r>
                      <a:rPr lang="en-US" i="1">
                        <a:latin typeface="Cambria Math" panose="02040503050406030204" pitchFamily="18" charset="0"/>
                      </a:rPr>
                      <m:t>𝑊</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2</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𝑐𝑜𝑠</m:t>
                        </m:r>
                      </m:e>
                      <m:sup>
                        <m:r>
                          <a:rPr lang="en-US" i="1">
                            <a:latin typeface="Cambria Math" panose="02040503050406030204" pitchFamily="18" charset="0"/>
                          </a:rPr>
                          <m:t>−</m:t>
                        </m:r>
                        <m:r>
                          <a:rPr lang="en-US">
                            <a:latin typeface="Cambria Math" panose="02040503050406030204" pitchFamily="18" charset="0"/>
                          </a:rPr>
                          <m:t>1</m:t>
                        </m:r>
                      </m:sup>
                    </m:sSup>
                    <m:d>
                      <m:dPr>
                        <m:ctrlPr>
                          <a:rPr lang="en-US" i="1">
                            <a:latin typeface="Cambria Math" panose="02040503050406030204" pitchFamily="18" charset="0"/>
                          </a:rPr>
                        </m:ctrlPr>
                      </m:dPr>
                      <m:e>
                        <m:r>
                          <a:rPr lang="en-US">
                            <a:latin typeface="Cambria Math" panose="02040503050406030204" pitchFamily="18" charset="0"/>
                          </a:rPr>
                          <m:t>0.8</m:t>
                        </m:r>
                      </m:e>
                    </m:d>
                    <m:r>
                      <a:rPr lang="en-US">
                        <a:latin typeface="Cambria Math" panose="02040503050406030204" pitchFamily="18" charset="0"/>
                      </a:rPr>
                      <m:t>=36.87°, </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2</m:t>
                        </m:r>
                      </m:sub>
                    </m:sSub>
                    <m:r>
                      <a:rPr lang="en-US">
                        <a:latin typeface="Cambria Math" panose="02040503050406030204" pitchFamily="18" charset="0"/>
                      </a:rPr>
                      <m:t>=300 </m:t>
                    </m:r>
                    <m:r>
                      <a:rPr lang="en-US" i="1">
                        <a:latin typeface="Cambria Math" panose="02040503050406030204" pitchFamily="18" charset="0"/>
                      </a:rPr>
                      <m:t>𝑉𝐴𝑟</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a:latin typeface="Cambria Math" panose="02040503050406030204" pitchFamily="18" charset="0"/>
                          </a:rPr>
                          <m:t>3</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2</m:t>
                        </m:r>
                      </m:sub>
                    </m:sSub>
                    <m:r>
                      <a:rPr lang="en-US">
                        <a:latin typeface="Cambria Math" panose="02040503050406030204" pitchFamily="18" charset="0"/>
                      </a:rPr>
                      <m:t>=300 </m:t>
                    </m:r>
                    <m:r>
                      <a:rPr lang="en-US" i="1">
                        <a:latin typeface="Cambria Math" panose="02040503050406030204" pitchFamily="18" charset="0"/>
                      </a:rPr>
                      <m:t>𝑊</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3</m:t>
                        </m:r>
                      </m:sub>
                    </m:sSub>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𝑐𝑜𝑠</m:t>
                        </m:r>
                      </m:e>
                      <m:sup>
                        <m:r>
                          <a:rPr lang="en-US" i="1">
                            <a:latin typeface="Cambria Math" panose="02040503050406030204" pitchFamily="18" charset="0"/>
                          </a:rPr>
                          <m:t>−</m:t>
                        </m:r>
                        <m:r>
                          <a:rPr lang="en-US">
                            <a:latin typeface="Cambria Math" panose="02040503050406030204" pitchFamily="18" charset="0"/>
                          </a:rPr>
                          <m:t>1</m:t>
                        </m:r>
                      </m:sup>
                    </m:sSup>
                    <m:d>
                      <m:dPr>
                        <m:ctrlPr>
                          <a:rPr lang="en-US" i="1">
                            <a:latin typeface="Cambria Math" panose="02040503050406030204" pitchFamily="18" charset="0"/>
                          </a:rPr>
                        </m:ctrlPr>
                      </m:dPr>
                      <m:e>
                        <m:r>
                          <a:rPr lang="en-US">
                            <a:latin typeface="Cambria Math" panose="02040503050406030204" pitchFamily="18" charset="0"/>
                          </a:rPr>
                          <m:t>0.9</m:t>
                        </m:r>
                      </m:e>
                    </m:d>
                    <m:r>
                      <a:rPr lang="en-US">
                        <a:latin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25.84°, </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3</m:t>
                        </m:r>
                      </m:sub>
                    </m:sSub>
                    <m:r>
                      <a:rPr lang="en-US">
                        <a:latin typeface="Cambria Math" panose="02040503050406030204" pitchFamily="18" charset="0"/>
                      </a:rPr>
                      <m:t>×</m:t>
                    </m:r>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3</m:t>
                        </m:r>
                      </m:sub>
                    </m:sSub>
                    <m:r>
                      <a:rPr lang="en-US">
                        <a:latin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145.3 </m:t>
                    </m:r>
                    <m:r>
                      <a:rPr lang="en-US" i="1">
                        <a:latin typeface="Cambria Math" panose="02040503050406030204" pitchFamily="18" charset="0"/>
                      </a:rPr>
                      <m:t>𝑉𝐴𝑟</m:t>
                    </m:r>
                  </m:oMath>
                </a14:m>
                <a:r>
                  <a:rPr lang="en-US" dirty="0"/>
                  <a:t> </a:t>
                </a:r>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xfrm>
                <a:off x="838200" y="1555668"/>
                <a:ext cx="10515600" cy="4819732"/>
              </a:xfrm>
              <a:blipFill>
                <a:blip r:embed="rId2"/>
                <a:stretch>
                  <a:fillRect l="-965" t="-2887"/>
                </a:stretch>
              </a:blipFill>
            </p:spPr>
            <p:txBody>
              <a:bodyPr/>
              <a:lstStyle/>
              <a:p>
                <a:r>
                  <a:rPr lang="en-US">
                    <a:noFill/>
                  </a:rPr>
                  <a:t> </a:t>
                </a:r>
              </a:p>
            </p:txBody>
          </p:sp>
        </mc:Fallback>
      </mc:AlternateContent>
    </p:spTree>
    <p:extLst>
      <p:ext uri="{BB962C8B-B14F-4D97-AF65-F5344CB8AC3E}">
        <p14:creationId xmlns:p14="http://schemas.microsoft.com/office/powerpoint/2010/main" val="27521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2.5: Parallel loads (continued)</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a:xfrm>
                <a:off x="838200" y="1555668"/>
                <a:ext cx="10515600" cy="4819732"/>
              </a:xfrm>
            </p:spPr>
            <p:txBody>
              <a:bodyPr>
                <a:normAutofit/>
              </a:bodyPr>
              <a:lstStyle/>
              <a:p>
                <a:pPr marL="0" indent="0">
                  <a:buNone/>
                </a:pPr>
                <a14:m>
                  <m:oMath xmlns:m="http://schemas.openxmlformats.org/officeDocument/2006/math">
                    <m:r>
                      <a:rPr lang="en-US" i="1">
                        <a:latin typeface="Cambria Math" panose="02040503050406030204" pitchFamily="18" charset="0"/>
                      </a:rPr>
                      <m:t>𝑃</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a:latin typeface="Cambria Math" panose="02040503050406030204" pitchFamily="18" charset="0"/>
                          </a:rPr>
                          <m:t>3</m:t>
                        </m:r>
                      </m:sub>
                    </m:sSub>
                    <m:r>
                      <a:rPr lang="en-US">
                        <a:latin typeface="Cambria Math" panose="02040503050406030204" pitchFamily="18" charset="0"/>
                      </a:rPr>
                      <m:t>=900 </m:t>
                    </m:r>
                    <m:r>
                      <a:rPr lang="en-US" i="1">
                        <a:latin typeface="Cambria Math" panose="02040503050406030204" pitchFamily="18" charset="0"/>
                      </a:rPr>
                      <m:t>𝑊</m:t>
                    </m:r>
                  </m:oMath>
                </a14:m>
                <a:r>
                  <a:rPr lang="en-US" dirty="0"/>
                  <a:t> </a:t>
                </a:r>
              </a:p>
              <a:p>
                <a:pPr marL="0" indent="0">
                  <a:buNone/>
                </a:pPr>
                <a14:m>
                  <m:oMath xmlns:m="http://schemas.openxmlformats.org/officeDocument/2006/math">
                    <m:r>
                      <a:rPr lang="en-US" i="1">
                        <a:latin typeface="Cambria Math" panose="02040503050406030204" pitchFamily="18" charset="0"/>
                      </a:rPr>
                      <m:t>𝑄</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=154.7 </m:t>
                    </m:r>
                    <m:r>
                      <a:rPr lang="en-US" i="1">
                        <a:latin typeface="Cambria Math" panose="02040503050406030204" pitchFamily="18" charset="0"/>
                      </a:rPr>
                      <m:t>𝑉𝐴𝑟</m:t>
                    </m:r>
                  </m:oMath>
                </a14:m>
                <a:r>
                  <a:rPr lang="en-US" dirty="0"/>
                  <a:t> </a:t>
                </a:r>
              </a:p>
              <a:p>
                <a:pPr marL="0" indent="0">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m:t>
                    </m:r>
                    <m:r>
                      <a:rPr lang="en-US" i="1">
                        <a:latin typeface="Cambria Math" panose="02040503050406030204" pitchFamily="18" charset="0"/>
                      </a:rPr>
                      <m:t>𝑗𝑄</m:t>
                    </m:r>
                    <m:r>
                      <a:rPr lang="en-US">
                        <a:latin typeface="Cambria Math" panose="02040503050406030204" pitchFamily="18" charset="0"/>
                      </a:rPr>
                      <m:t>=900+</m:t>
                    </m:r>
                    <m:r>
                      <a:rPr lang="en-US" i="1">
                        <a:latin typeface="Cambria Math" panose="02040503050406030204" pitchFamily="18" charset="0"/>
                      </a:rPr>
                      <m:t>𝑗</m:t>
                    </m:r>
                    <m:r>
                      <a:rPr lang="en-US">
                        <a:latin typeface="Cambria Math" panose="02040503050406030204" pitchFamily="18" charset="0"/>
                      </a:rPr>
                      <m:t>154.7 </m:t>
                    </m:r>
                    <m:r>
                      <a:rPr lang="en-US" i="1">
                        <a:latin typeface="Cambria Math" panose="02040503050406030204" pitchFamily="18" charset="0"/>
                      </a:rPr>
                      <m:t>𝑉𝐴</m:t>
                    </m:r>
                  </m:oMath>
                </a14:m>
                <a:r>
                  <a:rPr lang="en-US" dirty="0"/>
                  <a:t> </a:t>
                </a:r>
              </a:p>
              <a:p>
                <a:pPr marL="0" indent="0">
                  <a:buNone/>
                </a:pPr>
                <a14:m>
                  <m:oMath xmlns:m="http://schemas.openxmlformats.org/officeDocument/2006/math">
                    <m:r>
                      <a:rPr lang="en-US" i="1">
                        <a:latin typeface="Cambria Math" panose="02040503050406030204" pitchFamily="18" charset="0"/>
                      </a:rPr>
                      <m:t>𝑆</m:t>
                    </m:r>
                    <m:r>
                      <a:rPr lang="en-US">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d>
                    <m:r>
                      <a:rPr lang="en-US">
                        <a:latin typeface="Cambria Math" panose="02040503050406030204" pitchFamily="18" charset="0"/>
                      </a:rPr>
                      <m:t>=913.2 </m:t>
                    </m:r>
                    <m:r>
                      <a:rPr lang="en-US" i="1">
                        <a:latin typeface="Cambria Math" panose="02040503050406030204" pitchFamily="18" charset="0"/>
                      </a:rPr>
                      <m:t>𝑉𝐴</m:t>
                    </m:r>
                  </m:oMath>
                </a14:m>
                <a:r>
                  <a:rPr lang="en-US" dirty="0"/>
                  <a:t> </a:t>
                </a:r>
              </a:p>
              <a:p>
                <a:pPr marL="0" indent="0">
                  <a:buNone/>
                </a:pPr>
                <a14:m>
                  <m:oMath xmlns:m="http://schemas.openxmlformats.org/officeDocument/2006/math">
                    <m:r>
                      <a:rPr lang="en-US" i="1">
                        <a:latin typeface="Cambria Math" panose="02040503050406030204" pitchFamily="18" charset="0"/>
                      </a:rPr>
                      <m:t>𝑝𝑓</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𝑆</m:t>
                        </m:r>
                      </m:den>
                    </m:f>
                    <m:r>
                      <a:rPr lang="en-US">
                        <a:latin typeface="Cambria Math" panose="02040503050406030204" pitchFamily="18" charset="0"/>
                      </a:rPr>
                      <m:t>=0.986</m:t>
                    </m:r>
                  </m:oMath>
                </a14:m>
                <a:r>
                  <a:rPr lang="en-US" dirty="0"/>
                  <a:t> </a:t>
                </a:r>
              </a:p>
              <a:p>
                <a:pPr marL="0" indent="0">
                  <a:buNone/>
                </a:pPr>
                <a14:m>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𝑆</m:t>
                        </m:r>
                      </m:num>
                      <m:den>
                        <m:r>
                          <a:rPr lang="en-US" i="1">
                            <a:latin typeface="Cambria Math" panose="02040503050406030204" pitchFamily="18" charset="0"/>
                          </a:rPr>
                          <m:t>𝑉</m:t>
                        </m:r>
                      </m:den>
                    </m:f>
                    <m:r>
                      <a:rPr lang="en-US" i="1">
                        <a:latin typeface="Cambria Math" panose="02040503050406030204" pitchFamily="18" charset="0"/>
                      </a:rPr>
                      <m:t>=4.15 </m:t>
                    </m:r>
                    <m:r>
                      <a:rPr lang="en-US" i="1">
                        <a:latin typeface="Cambria Math" panose="02040503050406030204" pitchFamily="18" charset="0"/>
                      </a:rPr>
                      <m:t>𝐴</m:t>
                    </m:r>
                  </m:oMath>
                </a14:m>
                <a:r>
                  <a:rPr lang="en-US" dirty="0"/>
                  <a:t> </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xfrm>
                <a:off x="838200" y="1555668"/>
                <a:ext cx="10515600" cy="4819732"/>
              </a:xfrm>
              <a:blipFill>
                <a:blip r:embed="rId2"/>
                <a:stretch>
                  <a:fillRect l="-724" t="-525"/>
                </a:stretch>
              </a:blipFill>
            </p:spPr>
            <p:txBody>
              <a:bodyPr/>
              <a:lstStyle/>
              <a:p>
                <a:r>
                  <a:rPr lang="en-US">
                    <a:noFill/>
                  </a:rPr>
                  <a:t> </a:t>
                </a:r>
              </a:p>
            </p:txBody>
          </p:sp>
        </mc:Fallback>
      </mc:AlternateContent>
    </p:spTree>
    <p:extLst>
      <p:ext uri="{BB962C8B-B14F-4D97-AF65-F5344CB8AC3E}">
        <p14:creationId xmlns:p14="http://schemas.microsoft.com/office/powerpoint/2010/main" val="3999743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126B-B636-FAD9-E149-18E41A9727C7}"/>
              </a:ext>
            </a:extLst>
          </p:cNvPr>
          <p:cNvSpPr>
            <a:spLocks noGrp="1"/>
          </p:cNvSpPr>
          <p:nvPr>
            <p:ph type="title"/>
          </p:nvPr>
        </p:nvSpPr>
        <p:spPr/>
        <p:txBody>
          <a:bodyPr/>
          <a:lstStyle/>
          <a:p>
            <a:r>
              <a:rPr lang="en-US" dirty="0"/>
              <a:t>Reactive power</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2ED4946-647F-26BF-D2A3-61476B36B341}"/>
                  </a:ext>
                </a:extLst>
              </p:cNvPr>
              <p:cNvSpPr>
                <a:spLocks noGrp="1"/>
              </p:cNvSpPr>
              <p:nvPr>
                <p:ph idx="1"/>
              </p:nvPr>
            </p:nvSpPr>
            <p:spPr>
              <a:xfrm>
                <a:off x="838199" y="1555668"/>
                <a:ext cx="11037425" cy="4621295"/>
              </a:xfrm>
            </p:spPr>
            <p:txBody>
              <a:bodyPr>
                <a:normAutofit lnSpcReduction="10000"/>
              </a:bodyPr>
              <a:lstStyle/>
              <a:p>
                <a:r>
                  <a:rPr lang="en-US" dirty="0"/>
                  <a:t>Inductance forces the current to lag the voltage </a:t>
                </a:r>
              </a:p>
              <a:p>
                <a:pPr marL="457200" lvl="1" indent="0">
                  <a:buNone/>
                </a:pPr>
                <a:r>
                  <a:rPr lang="en-US" dirty="0">
                    <a:sym typeface="Wingdings" pitchFamily="2" charset="2"/>
                  </a:rPr>
                  <a:t> lagging power factor</a:t>
                </a:r>
                <a:endParaRPr lang="en-US" dirty="0"/>
              </a:p>
              <a:p>
                <a:r>
                  <a:rPr lang="en-US" dirty="0"/>
                  <a:t>Capacitance forces the current to lead the voltage </a:t>
                </a:r>
              </a:p>
              <a:p>
                <a:pPr lvl="1">
                  <a:buFont typeface="Wingdings" pitchFamily="2" charset="2"/>
                  <a:buChar char="à"/>
                </a:pPr>
                <a:r>
                  <a:rPr lang="en-US" dirty="0">
                    <a:sym typeface="Wingdings" pitchFamily="2" charset="2"/>
                  </a:rPr>
                  <a:t>leading power factor</a:t>
                </a:r>
              </a:p>
              <a:p>
                <a:r>
                  <a:rPr lang="en-US" dirty="0">
                    <a:sym typeface="Wingdings" pitchFamily="2" charset="2"/>
                  </a:rPr>
                  <a:t>Purely resistive load</a:t>
                </a:r>
              </a:p>
              <a:p>
                <a:pPr lvl="1">
                  <a:buFont typeface="Wingdings" pitchFamily="2" charset="2"/>
                  <a:buChar char="à"/>
                </a:pPr>
                <a:r>
                  <a:rPr lang="en-US" dirty="0">
                    <a:sym typeface="Wingdings" pitchFamily="2" charset="2"/>
                  </a:rPr>
                  <a:t>unity power factor: </a:t>
                </a: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𝑝𝑓</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 1.0</m:t>
                    </m:r>
                  </m:oMath>
                </a14:m>
                <a:r>
                  <a:rPr lang="en-US" dirty="0">
                    <a:effectLst/>
                  </a:rPr>
                  <a:t> </a:t>
                </a:r>
              </a:p>
              <a:p>
                <a:pPr lvl="1">
                  <a:buFont typeface="Wingdings" pitchFamily="2" charset="2"/>
                  <a:buChar char="à"/>
                </a:pPr>
                <a:r>
                  <a:rPr lang="en-US" dirty="0"/>
                  <a:t>No reactive power</a:t>
                </a:r>
              </a:p>
              <a:p>
                <a:pPr lvl="1">
                  <a:buFont typeface="Wingdings" pitchFamily="2" charset="2"/>
                  <a:buChar char="à"/>
                </a:pPr>
                <a:r>
                  <a:rPr lang="en-US" dirty="0"/>
                  <a:t>All the current is put to practical use e.g., delivering active power</a:t>
                </a:r>
              </a:p>
              <a:p>
                <a:r>
                  <a:rPr lang="en-US" dirty="0"/>
                  <a:t>Power factors close to 1.0 are thus desirable</a:t>
                </a:r>
              </a:p>
              <a:p>
                <a:r>
                  <a:rPr lang="en-US" dirty="0">
                    <a:sym typeface="Wingdings" pitchFamily="2" charset="2"/>
                  </a:rPr>
                  <a:t>Large consumers are penalized if their power factor is lagging and too low</a:t>
                </a:r>
              </a:p>
              <a:p>
                <a:r>
                  <a:rPr lang="en-US" dirty="0">
                    <a:sym typeface="Wingdings" pitchFamily="2" charset="2"/>
                  </a:rPr>
                  <a:t>Residential meters do not measure reactive power</a:t>
                </a:r>
              </a:p>
              <a:p>
                <a:pPr>
                  <a:buFont typeface="Wingdings" pitchFamily="2" charset="2"/>
                  <a:buChar char="à"/>
                </a:pPr>
                <a:endParaRPr lang="en-US" dirty="0"/>
              </a:p>
            </p:txBody>
          </p:sp>
        </mc:Choice>
        <mc:Fallback xmlns="">
          <p:sp>
            <p:nvSpPr>
              <p:cNvPr id="5" name="Content Placeholder 4">
                <a:extLst>
                  <a:ext uri="{FF2B5EF4-FFF2-40B4-BE49-F238E27FC236}">
                    <a16:creationId xmlns:a16="http://schemas.microsoft.com/office/drawing/2014/main" id="{92ED4946-647F-26BF-D2A3-61476B36B341}"/>
                  </a:ext>
                </a:extLst>
              </p:cNvPr>
              <p:cNvSpPr>
                <a:spLocks noGrp="1" noRot="1" noChangeAspect="1" noMove="1" noResize="1" noEditPoints="1" noAdjustHandles="1" noChangeArrowheads="1" noChangeShapeType="1" noTextEdit="1"/>
              </p:cNvSpPr>
              <p:nvPr>
                <p:ph idx="1"/>
              </p:nvPr>
            </p:nvSpPr>
            <p:spPr>
              <a:xfrm>
                <a:off x="838199" y="1555668"/>
                <a:ext cx="11037425" cy="4621295"/>
              </a:xfrm>
              <a:blipFill>
                <a:blip r:embed="rId2"/>
                <a:stretch>
                  <a:fillRect l="-918" t="-3014" r="-918" b="-246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146BB0-C42B-2C03-2DEF-AC1F3188443C}"/>
              </a:ext>
            </a:extLst>
          </p:cNvPr>
          <p:cNvSpPr>
            <a:spLocks noGrp="1"/>
          </p:cNvSpPr>
          <p:nvPr>
            <p:ph type="dt" sz="half" idx="10"/>
          </p:nvPr>
        </p:nvSpPr>
        <p:spPr/>
        <p:txBody>
          <a:bodyPr/>
          <a:lstStyle/>
          <a:p>
            <a:r>
              <a:rPr lang="en-US"/>
              <a:t>© 2023 Daniel Kirschen</a:t>
            </a:r>
            <a:endParaRPr lang="en-US" dirty="0"/>
          </a:p>
        </p:txBody>
      </p:sp>
      <p:sp>
        <p:nvSpPr>
          <p:cNvPr id="4" name="Slide Number Placeholder 3">
            <a:extLst>
              <a:ext uri="{FF2B5EF4-FFF2-40B4-BE49-F238E27FC236}">
                <a16:creationId xmlns:a16="http://schemas.microsoft.com/office/drawing/2014/main" id="{EB9BA2BA-6EC9-567D-FC8C-DAC5FC0930FC}"/>
              </a:ext>
            </a:extLst>
          </p:cNvPr>
          <p:cNvSpPr>
            <a:spLocks noGrp="1"/>
          </p:cNvSpPr>
          <p:nvPr>
            <p:ph type="sldNum" sz="quarter" idx="12"/>
          </p:nvPr>
        </p:nvSpPr>
        <p:spPr/>
        <p:txBody>
          <a:bodyPr/>
          <a:lstStyle/>
          <a:p>
            <a:fld id="{697646A6-6B76-9347-9EA0-ECEE7D8FD72D}" type="slidenum">
              <a:rPr lang="en-US" smtClean="0"/>
              <a:t>53</a:t>
            </a:fld>
            <a:endParaRPr lang="en-US"/>
          </a:p>
        </p:txBody>
      </p:sp>
    </p:spTree>
    <p:extLst>
      <p:ext uri="{BB962C8B-B14F-4D97-AF65-F5344CB8AC3E}">
        <p14:creationId xmlns:p14="http://schemas.microsoft.com/office/powerpoint/2010/main" val="321811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034D7E35-9EE2-0B18-998A-C7B709013F63}"/>
              </a:ext>
            </a:extLst>
          </p:cNvPr>
          <p:cNvGrpSpPr/>
          <p:nvPr/>
        </p:nvGrpSpPr>
        <p:grpSpPr>
          <a:xfrm>
            <a:off x="268943" y="1763419"/>
            <a:ext cx="10099569" cy="3334253"/>
            <a:chOff x="268943" y="1763419"/>
            <a:chExt cx="10099569" cy="3334253"/>
          </a:xfrm>
        </p:grpSpPr>
        <p:cxnSp>
          <p:nvCxnSpPr>
            <p:cNvPr id="88" name="Straight Connector 87">
              <a:extLst>
                <a:ext uri="{FF2B5EF4-FFF2-40B4-BE49-F238E27FC236}">
                  <a16:creationId xmlns:a16="http://schemas.microsoft.com/office/drawing/2014/main" id="{F2FC7E94-6EC4-101D-FFBF-B6BAD9DD151E}"/>
                </a:ext>
              </a:extLst>
            </p:cNvPr>
            <p:cNvCxnSpPr>
              <a:cxnSpLocks/>
            </p:cNvCxnSpPr>
            <p:nvPr/>
          </p:nvCxnSpPr>
          <p:spPr>
            <a:xfrm>
              <a:off x="6739763" y="4429734"/>
              <a:ext cx="5488" cy="667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DCD4A8-54DB-454A-BFCE-E7F8983E1A30}"/>
                </a:ext>
              </a:extLst>
            </p:cNvPr>
            <p:cNvCxnSpPr>
              <a:cxnSpLocks/>
              <a:stCxn id="39" idx="3"/>
            </p:cNvCxnSpPr>
            <p:nvPr/>
          </p:nvCxnSpPr>
          <p:spPr>
            <a:xfrm>
              <a:off x="3482064" y="2664773"/>
              <a:ext cx="59806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02EFDA-E270-2944-A2F5-8635F3D2074E}"/>
                </a:ext>
              </a:extLst>
            </p:cNvPr>
            <p:cNvCxnSpPr>
              <a:cxnSpLocks/>
              <a:endCxn id="39" idx="1"/>
            </p:cNvCxnSpPr>
            <p:nvPr/>
          </p:nvCxnSpPr>
          <p:spPr>
            <a:xfrm flipV="1">
              <a:off x="1210138" y="2664773"/>
              <a:ext cx="952006" cy="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00010F-3E1D-A442-8D70-3ED5A8E3839E}"/>
                </a:ext>
              </a:extLst>
            </p:cNvPr>
            <p:cNvCxnSpPr>
              <a:cxnSpLocks/>
            </p:cNvCxnSpPr>
            <p:nvPr/>
          </p:nvCxnSpPr>
          <p:spPr>
            <a:xfrm flipV="1">
              <a:off x="1208648" y="5094761"/>
              <a:ext cx="8254035" cy="2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40C6EB-40AF-F44A-9C56-3FCC4681FE9A}"/>
                </a:ext>
              </a:extLst>
            </p:cNvPr>
            <p:cNvCxnSpPr>
              <a:cxnSpLocks/>
            </p:cNvCxnSpPr>
            <p:nvPr/>
          </p:nvCxnSpPr>
          <p:spPr>
            <a:xfrm>
              <a:off x="1232451" y="2664775"/>
              <a:ext cx="0" cy="7818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385B6A4-9A8E-D243-A72A-D5FBD4B28F92}"/>
                </a:ext>
              </a:extLst>
            </p:cNvPr>
            <p:cNvCxnSpPr>
              <a:cxnSpLocks/>
            </p:cNvCxnSpPr>
            <p:nvPr/>
          </p:nvCxnSpPr>
          <p:spPr>
            <a:xfrm>
              <a:off x="1232451" y="4094133"/>
              <a:ext cx="0" cy="1003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F21D18-9E45-5145-A3D1-ABBD49D96EF4}"/>
                </a:ext>
              </a:extLst>
            </p:cNvPr>
            <p:cNvGrpSpPr/>
            <p:nvPr/>
          </p:nvGrpSpPr>
          <p:grpSpPr>
            <a:xfrm>
              <a:off x="902471" y="3448829"/>
              <a:ext cx="659960" cy="659960"/>
              <a:chOff x="3103554" y="1834429"/>
              <a:chExt cx="457200" cy="457200"/>
            </a:xfrm>
          </p:grpSpPr>
          <p:sp>
            <p:nvSpPr>
              <p:cNvPr id="42" name="Oval 41">
                <a:extLst>
                  <a:ext uri="{FF2B5EF4-FFF2-40B4-BE49-F238E27FC236}">
                    <a16:creationId xmlns:a16="http://schemas.microsoft.com/office/drawing/2014/main" id="{AC949C06-4D81-DC4D-815E-7AAA11A8C8AA}"/>
                  </a:ext>
                </a:extLst>
              </p:cNvPr>
              <p:cNvSpPr/>
              <p:nvPr/>
            </p:nvSpPr>
            <p:spPr>
              <a:xfrm>
                <a:off x="3103554" y="1834429"/>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0" name="Group 59">
                <a:extLst>
                  <a:ext uri="{FF2B5EF4-FFF2-40B4-BE49-F238E27FC236}">
                    <a16:creationId xmlns:a16="http://schemas.microsoft.com/office/drawing/2014/main" id="{114FA633-7B7C-9E42-9C71-F677D507E2B2}"/>
                  </a:ext>
                </a:extLst>
              </p:cNvPr>
              <p:cNvGrpSpPr/>
              <p:nvPr/>
            </p:nvGrpSpPr>
            <p:grpSpPr>
              <a:xfrm>
                <a:off x="3208742" y="1998018"/>
                <a:ext cx="219082" cy="112740"/>
                <a:chOff x="4458947" y="2002018"/>
                <a:chExt cx="219082" cy="112740"/>
              </a:xfrm>
            </p:grpSpPr>
            <p:grpSp>
              <p:nvGrpSpPr>
                <p:cNvPr id="56" name="Group 55">
                  <a:extLst>
                    <a:ext uri="{FF2B5EF4-FFF2-40B4-BE49-F238E27FC236}">
                      <a16:creationId xmlns:a16="http://schemas.microsoft.com/office/drawing/2014/main" id="{F7CD5085-D671-2142-BDF6-279DD547C08D}"/>
                    </a:ext>
                  </a:extLst>
                </p:cNvPr>
                <p:cNvGrpSpPr/>
                <p:nvPr/>
              </p:nvGrpSpPr>
              <p:grpSpPr>
                <a:xfrm>
                  <a:off x="4458947" y="2005030"/>
                  <a:ext cx="108985" cy="109728"/>
                  <a:chOff x="4458947" y="2005030"/>
                  <a:chExt cx="108985" cy="109728"/>
                </a:xfrm>
              </p:grpSpPr>
              <p:sp>
                <p:nvSpPr>
                  <p:cNvPr id="54" name="Arc 53">
                    <a:extLst>
                      <a:ext uri="{FF2B5EF4-FFF2-40B4-BE49-F238E27FC236}">
                        <a16:creationId xmlns:a16="http://schemas.microsoft.com/office/drawing/2014/main" id="{4ABD65BC-C6FC-1447-8C00-2F175C654C38}"/>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5" name="Arc 54">
                    <a:extLst>
                      <a:ext uri="{FF2B5EF4-FFF2-40B4-BE49-F238E27FC236}">
                        <a16:creationId xmlns:a16="http://schemas.microsoft.com/office/drawing/2014/main" id="{B6380774-95EC-DB48-A71A-87C9FE0BA421}"/>
                      </a:ext>
                    </a:extLst>
                  </p:cNvPr>
                  <p:cNvSpPr/>
                  <p:nvPr/>
                </p:nvSpPr>
                <p:spPr>
                  <a:xfrm flipH="1">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57" name="Group 56">
                  <a:extLst>
                    <a:ext uri="{FF2B5EF4-FFF2-40B4-BE49-F238E27FC236}">
                      <a16:creationId xmlns:a16="http://schemas.microsoft.com/office/drawing/2014/main" id="{611C6214-7E54-F04E-AB21-61C116D9237E}"/>
                    </a:ext>
                  </a:extLst>
                </p:cNvPr>
                <p:cNvGrpSpPr/>
                <p:nvPr/>
              </p:nvGrpSpPr>
              <p:grpSpPr>
                <a:xfrm flipV="1">
                  <a:off x="4565869" y="2002018"/>
                  <a:ext cx="112160" cy="109728"/>
                  <a:chOff x="4458947" y="2005030"/>
                  <a:chExt cx="112160" cy="109728"/>
                </a:xfrm>
              </p:grpSpPr>
              <p:sp>
                <p:nvSpPr>
                  <p:cNvPr id="58" name="Arc 57">
                    <a:extLst>
                      <a:ext uri="{FF2B5EF4-FFF2-40B4-BE49-F238E27FC236}">
                        <a16:creationId xmlns:a16="http://schemas.microsoft.com/office/drawing/2014/main" id="{795AD1FA-F4E5-4149-9CC3-B0D477698F98}"/>
                      </a:ext>
                    </a:extLst>
                  </p:cNvPr>
                  <p:cNvSpPr/>
                  <p:nvPr/>
                </p:nvSpPr>
                <p:spPr>
                  <a:xfrm>
                    <a:off x="4458947"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59" name="Arc 58">
                    <a:extLst>
                      <a:ext uri="{FF2B5EF4-FFF2-40B4-BE49-F238E27FC236}">
                        <a16:creationId xmlns:a16="http://schemas.microsoft.com/office/drawing/2014/main" id="{6E57FEBC-D5DC-0441-976F-694623511755}"/>
                      </a:ext>
                    </a:extLst>
                  </p:cNvPr>
                  <p:cNvSpPr/>
                  <p:nvPr/>
                </p:nvSpPr>
                <p:spPr>
                  <a:xfrm flipH="1">
                    <a:off x="4462122" y="2005030"/>
                    <a:ext cx="108985" cy="10972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grpSp>
        <p:cxnSp>
          <p:nvCxnSpPr>
            <p:cNvPr id="69" name="Straight Arrow Connector 68">
              <a:extLst>
                <a:ext uri="{FF2B5EF4-FFF2-40B4-BE49-F238E27FC236}">
                  <a16:creationId xmlns:a16="http://schemas.microsoft.com/office/drawing/2014/main" id="{10D42C41-A110-2B42-81E1-E523FAB0F8F1}"/>
                </a:ext>
              </a:extLst>
            </p:cNvPr>
            <p:cNvCxnSpPr>
              <a:cxnSpLocks/>
            </p:cNvCxnSpPr>
            <p:nvPr/>
          </p:nvCxnSpPr>
          <p:spPr>
            <a:xfrm flipV="1">
              <a:off x="682922" y="3244665"/>
              <a:ext cx="0" cy="950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456155D-D784-B841-9C6A-AD48F910DFF6}"/>
                    </a:ext>
                  </a:extLst>
                </p:cNvPr>
                <p:cNvSpPr txBox="1"/>
                <p:nvPr/>
              </p:nvSpPr>
              <p:spPr>
                <a:xfrm>
                  <a:off x="268943" y="3564240"/>
                  <a:ext cx="2710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𝑉</m:t>
                            </m:r>
                          </m:e>
                        </m:acc>
                      </m:oMath>
                    </m:oMathPara>
                  </a14:m>
                  <a:endParaRPr lang="en-US" sz="2400" dirty="0"/>
                </a:p>
              </p:txBody>
            </p:sp>
          </mc:Choice>
          <mc:Fallback xmlns="">
            <p:sp>
              <p:nvSpPr>
                <p:cNvPr id="70" name="TextBox 69">
                  <a:extLst>
                    <a:ext uri="{FF2B5EF4-FFF2-40B4-BE49-F238E27FC236}">
                      <a16:creationId xmlns:a16="http://schemas.microsoft.com/office/drawing/2014/main" id="{0456155D-D784-B841-9C6A-AD48F910DFF6}"/>
                    </a:ext>
                  </a:extLst>
                </p:cNvPr>
                <p:cNvSpPr txBox="1">
                  <a:spLocks noRot="1" noChangeAspect="1" noMove="1" noResize="1" noEditPoints="1" noAdjustHandles="1" noChangeArrowheads="1" noChangeShapeType="1" noTextEdit="1"/>
                </p:cNvSpPr>
                <p:nvPr/>
              </p:nvSpPr>
              <p:spPr>
                <a:xfrm>
                  <a:off x="268943" y="3564240"/>
                  <a:ext cx="271035" cy="369332"/>
                </a:xfrm>
                <a:prstGeom prst="rect">
                  <a:avLst/>
                </a:prstGeom>
                <a:blipFill>
                  <a:blip r:embed="rId2"/>
                  <a:stretch>
                    <a:fillRect l="-27273" r="-22727" b="-6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73831FC0-8847-794C-BF2C-E5EB9399DB28}"/>
                </a:ext>
              </a:extLst>
            </p:cNvPr>
            <p:cNvSpPr txBox="1"/>
            <p:nvPr/>
          </p:nvSpPr>
          <p:spPr>
            <a:xfrm>
              <a:off x="2162145" y="2433941"/>
              <a:ext cx="1319919" cy="461664"/>
            </a:xfrm>
            <a:prstGeom prst="rect">
              <a:avLst/>
            </a:prstGeom>
            <a:noFill/>
            <a:ln w="28575">
              <a:solidFill>
                <a:schemeClr val="tx1"/>
              </a:solidFill>
            </a:ln>
          </p:spPr>
          <p:txBody>
            <a:bodyPr wrap="square" rtlCol="0" anchor="ctr">
              <a:spAutoFit/>
            </a:bodyPr>
            <a:lstStyle/>
            <a:p>
              <a:pPr algn="ctr"/>
              <a:r>
                <a:rPr lang="en-US" sz="2400" dirty="0"/>
                <a:t>Meter</a:t>
              </a:r>
            </a:p>
          </p:txBody>
        </p:sp>
        <p:grpSp>
          <p:nvGrpSpPr>
            <p:cNvPr id="17" name="Group 16">
              <a:extLst>
                <a:ext uri="{FF2B5EF4-FFF2-40B4-BE49-F238E27FC236}">
                  <a16:creationId xmlns:a16="http://schemas.microsoft.com/office/drawing/2014/main" id="{E1105978-A7F6-7040-9605-855CA435F344}"/>
                </a:ext>
              </a:extLst>
            </p:cNvPr>
            <p:cNvGrpSpPr/>
            <p:nvPr/>
          </p:nvGrpSpPr>
          <p:grpSpPr>
            <a:xfrm>
              <a:off x="3629205" y="2652300"/>
              <a:ext cx="1800687" cy="2445372"/>
              <a:chOff x="5906963" y="1284130"/>
              <a:chExt cx="1247461" cy="169407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B5D015-B4AB-AA40-8A8E-0F161B0EE398}"/>
                      </a:ext>
                    </a:extLst>
                  </p:cNvPr>
                  <p:cNvSpPr txBox="1"/>
                  <p:nvPr/>
                </p:nvSpPr>
                <p:spPr>
                  <a:xfrm>
                    <a:off x="5906963" y="2032315"/>
                    <a:ext cx="1247461" cy="575689"/>
                  </a:xfrm>
                  <a:prstGeom prst="rect">
                    <a:avLst/>
                  </a:prstGeom>
                  <a:noFill/>
                  <a:ln w="28575">
                    <a:solidFill>
                      <a:schemeClr val="tx1"/>
                    </a:solidFill>
                  </a:ln>
                </p:spPr>
                <p:txBody>
                  <a:bodyPr wrap="square" rtlCol="0" anchor="ctr">
                    <a:spAutoFit/>
                  </a:bodyPr>
                  <a:lstStyle/>
                  <a:p>
                    <a:pPr algn="ctr"/>
                    <a:r>
                      <a:rPr lang="en-US" sz="2400" dirty="0"/>
                      <a:t>Load 1</a:t>
                    </a:r>
                  </a:p>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𝑄</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41" name="TextBox 40">
                    <a:extLst>
                      <a:ext uri="{FF2B5EF4-FFF2-40B4-BE49-F238E27FC236}">
                        <a16:creationId xmlns:a16="http://schemas.microsoft.com/office/drawing/2014/main" id="{08B5D015-B4AB-AA40-8A8E-0F161B0EE398}"/>
                      </a:ext>
                    </a:extLst>
                  </p:cNvPr>
                  <p:cNvSpPr txBox="1">
                    <a:spLocks noRot="1" noChangeAspect="1" noMove="1" noResize="1" noEditPoints="1" noAdjustHandles="1" noChangeArrowheads="1" noChangeShapeType="1" noTextEdit="1"/>
                  </p:cNvSpPr>
                  <p:nvPr/>
                </p:nvSpPr>
                <p:spPr>
                  <a:xfrm>
                    <a:off x="5906963" y="2032315"/>
                    <a:ext cx="1247461" cy="575689"/>
                  </a:xfrm>
                  <a:prstGeom prst="rect">
                    <a:avLst/>
                  </a:prstGeom>
                  <a:blipFill>
                    <a:blip r:embed="rId3"/>
                    <a:stretch>
                      <a:fillRect t="-2899" b="-2899"/>
                    </a:stretch>
                  </a:blipFill>
                  <a:ln w="28575">
                    <a:solidFill>
                      <a:schemeClr val="tx1"/>
                    </a:solidFill>
                  </a:ln>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0719E352-50E1-9F4C-B48D-49F463648962}"/>
                  </a:ext>
                </a:extLst>
              </p:cNvPr>
              <p:cNvCxnSpPr>
                <a:cxnSpLocks/>
                <a:stCxn id="41" idx="2"/>
              </p:cNvCxnSpPr>
              <p:nvPr/>
            </p:nvCxnSpPr>
            <p:spPr>
              <a:xfrm>
                <a:off x="6530694" y="2608004"/>
                <a:ext cx="0" cy="3702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9C3C68-0BF0-7045-93CE-9751AEBEDC19}"/>
                  </a:ext>
                </a:extLst>
              </p:cNvPr>
              <p:cNvGrpSpPr/>
              <p:nvPr/>
            </p:nvGrpSpPr>
            <p:grpSpPr>
              <a:xfrm>
                <a:off x="6524468" y="1284130"/>
                <a:ext cx="130609" cy="748184"/>
                <a:chOff x="6524468" y="1284130"/>
                <a:chExt cx="130609" cy="748184"/>
              </a:xfrm>
            </p:grpSpPr>
            <p:cxnSp>
              <p:nvCxnSpPr>
                <p:cNvPr id="40" name="Straight Connector 39">
                  <a:extLst>
                    <a:ext uri="{FF2B5EF4-FFF2-40B4-BE49-F238E27FC236}">
                      <a16:creationId xmlns:a16="http://schemas.microsoft.com/office/drawing/2014/main" id="{02AADABF-4FFF-6E48-9616-1A7BC35B8778}"/>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FABD29-FF53-0F4E-AAF5-A002488B2D04}"/>
                    </a:ext>
                  </a:extLst>
                </p:cNvPr>
                <p:cNvCxnSpPr>
                  <a:cxnSpLocks/>
                  <a:endCxn id="41" idx="0"/>
                </p:cNvCxnSpPr>
                <p:nvPr/>
              </p:nvCxnSpPr>
              <p:spPr>
                <a:xfrm>
                  <a:off x="6530693" y="1825788"/>
                  <a:ext cx="1" cy="2065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E65E8A-515F-EB4C-9DA4-3195B54454F2}"/>
                    </a:ext>
                  </a:extLst>
                </p:cNvPr>
                <p:cNvCxnSpPr>
                  <a:cxnSpLocks/>
                </p:cNvCxnSpPr>
                <p:nvPr/>
              </p:nvCxnSpPr>
              <p:spPr>
                <a:xfrm flipH="1">
                  <a:off x="6524468"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21DCA92-B783-6846-BCDC-62243A1E251B}"/>
                </a:ext>
              </a:extLst>
            </p:cNvPr>
            <p:cNvGrpSpPr/>
            <p:nvPr/>
          </p:nvGrpSpPr>
          <p:grpSpPr>
            <a:xfrm>
              <a:off x="6737020" y="2683768"/>
              <a:ext cx="188532" cy="1835166"/>
              <a:chOff x="7703448" y="1294519"/>
              <a:chExt cx="130609" cy="1271347"/>
            </a:xfrm>
          </p:grpSpPr>
          <p:cxnSp>
            <p:nvCxnSpPr>
              <p:cNvPr id="32" name="Straight Connector 31">
                <a:extLst>
                  <a:ext uri="{FF2B5EF4-FFF2-40B4-BE49-F238E27FC236}">
                    <a16:creationId xmlns:a16="http://schemas.microsoft.com/office/drawing/2014/main" id="{035AFA79-CCEE-F14D-AC5B-D04784843E4E}"/>
                  </a:ext>
                </a:extLst>
              </p:cNvPr>
              <p:cNvCxnSpPr>
                <a:cxnSpLocks/>
                <a:stCxn id="49" idx="2"/>
              </p:cNvCxnSpPr>
              <p:nvPr/>
            </p:nvCxnSpPr>
            <p:spPr>
              <a:xfrm>
                <a:off x="7703450" y="2198734"/>
                <a:ext cx="0" cy="3671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7F2050E-A7F5-F642-BF8F-8F3C98CCCFFB}"/>
                  </a:ext>
                </a:extLst>
              </p:cNvPr>
              <p:cNvGrpSpPr/>
              <p:nvPr/>
            </p:nvGrpSpPr>
            <p:grpSpPr>
              <a:xfrm>
                <a:off x="7703448" y="1294519"/>
                <a:ext cx="130609" cy="840974"/>
                <a:chOff x="6532487" y="1279456"/>
                <a:chExt cx="130609" cy="840974"/>
              </a:xfrm>
            </p:grpSpPr>
            <p:cxnSp>
              <p:nvCxnSpPr>
                <p:cNvPr id="35" name="Straight Connector 34">
                  <a:extLst>
                    <a:ext uri="{FF2B5EF4-FFF2-40B4-BE49-F238E27FC236}">
                      <a16:creationId xmlns:a16="http://schemas.microsoft.com/office/drawing/2014/main" id="{329F3A7C-4C82-F349-9FFC-2033E79F044A}"/>
                    </a:ext>
                  </a:extLst>
                </p:cNvPr>
                <p:cNvCxnSpPr>
                  <a:cxnSpLocks/>
                </p:cNvCxnSpPr>
                <p:nvPr/>
              </p:nvCxnSpPr>
              <p:spPr>
                <a:xfrm>
                  <a:off x="6536288" y="1279456"/>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6C4EAA-D5F9-AA42-86C3-049A7E0D4771}"/>
                    </a:ext>
                  </a:extLst>
                </p:cNvPr>
                <p:cNvCxnSpPr>
                  <a:cxnSpLocks/>
                </p:cNvCxnSpPr>
                <p:nvPr/>
              </p:nvCxnSpPr>
              <p:spPr>
                <a:xfrm>
                  <a:off x="6536288" y="1825788"/>
                  <a:ext cx="0" cy="294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D100FD-909F-D44B-921E-DC43F52DD746}"/>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24EB1AF5-82BB-F649-97F7-D6724A15981D}"/>
                </a:ext>
              </a:extLst>
            </p:cNvPr>
            <p:cNvGrpSpPr/>
            <p:nvPr/>
          </p:nvGrpSpPr>
          <p:grpSpPr>
            <a:xfrm>
              <a:off x="9462683" y="2667683"/>
              <a:ext cx="188532" cy="2429989"/>
              <a:chOff x="9445259" y="1284130"/>
              <a:chExt cx="130609" cy="1683422"/>
            </a:xfrm>
          </p:grpSpPr>
          <p:cxnSp>
            <p:nvCxnSpPr>
              <p:cNvPr id="51" name="Straight Connector 50">
                <a:extLst>
                  <a:ext uri="{FF2B5EF4-FFF2-40B4-BE49-F238E27FC236}">
                    <a16:creationId xmlns:a16="http://schemas.microsoft.com/office/drawing/2014/main" id="{1AB25F04-2E06-304B-8A7D-0C2B6FD64129}"/>
                  </a:ext>
                </a:extLst>
              </p:cNvPr>
              <p:cNvCxnSpPr>
                <a:cxnSpLocks/>
              </p:cNvCxnSpPr>
              <p:nvPr/>
            </p:nvCxnSpPr>
            <p:spPr>
              <a:xfrm>
                <a:off x="9449060" y="2504825"/>
                <a:ext cx="3802" cy="462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16604F4-C527-E845-8EDC-888B0F276E8D}"/>
                  </a:ext>
                </a:extLst>
              </p:cNvPr>
              <p:cNvGrpSpPr/>
              <p:nvPr/>
            </p:nvGrpSpPr>
            <p:grpSpPr>
              <a:xfrm>
                <a:off x="9445259" y="1284130"/>
                <a:ext cx="130609" cy="851363"/>
                <a:chOff x="6532487" y="1284130"/>
                <a:chExt cx="130609" cy="851363"/>
              </a:xfrm>
            </p:grpSpPr>
            <p:cxnSp>
              <p:nvCxnSpPr>
                <p:cNvPr id="53" name="Straight Connector 52">
                  <a:extLst>
                    <a:ext uri="{FF2B5EF4-FFF2-40B4-BE49-F238E27FC236}">
                      <a16:creationId xmlns:a16="http://schemas.microsoft.com/office/drawing/2014/main" id="{D4E7568A-B125-8446-B48E-D44F76CA71C9}"/>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F5067F-CACA-0742-BDE1-6E58A4317F52}"/>
                    </a:ext>
                  </a:extLst>
                </p:cNvPr>
                <p:cNvCxnSpPr>
                  <a:cxnSpLocks/>
                </p:cNvCxnSpPr>
                <p:nvPr/>
              </p:nvCxnSpPr>
              <p:spPr>
                <a:xfrm>
                  <a:off x="6536288" y="1825788"/>
                  <a:ext cx="0" cy="3097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04E606B-8491-C744-ACAD-FC4B676BD730}"/>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5ED2173A-390A-5B43-91CB-8B2D9354C42F}"/>
                </a:ext>
              </a:extLst>
            </p:cNvPr>
            <p:cNvGrpSpPr/>
            <p:nvPr/>
          </p:nvGrpSpPr>
          <p:grpSpPr>
            <a:xfrm>
              <a:off x="7824061" y="4169532"/>
              <a:ext cx="533144" cy="93171"/>
              <a:chOff x="8261873" y="4405583"/>
              <a:chExt cx="369346" cy="64546"/>
            </a:xfrm>
          </p:grpSpPr>
          <p:sp>
            <p:nvSpPr>
              <p:cNvPr id="13" name="Oval 12">
                <a:extLst>
                  <a:ext uri="{FF2B5EF4-FFF2-40B4-BE49-F238E27FC236}">
                    <a16:creationId xmlns:a16="http://schemas.microsoft.com/office/drawing/2014/main" id="{012778D4-3373-5847-828C-BB503707C843}"/>
                  </a:ext>
                </a:extLst>
              </p:cNvPr>
              <p:cNvSpPr/>
              <p:nvPr/>
            </p:nvSpPr>
            <p:spPr>
              <a:xfrm>
                <a:off x="82618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Oval 64">
                <a:extLst>
                  <a:ext uri="{FF2B5EF4-FFF2-40B4-BE49-F238E27FC236}">
                    <a16:creationId xmlns:a16="http://schemas.microsoft.com/office/drawing/2014/main" id="{95A29F36-46CF-944C-9BEA-8A489B70B9B4}"/>
                  </a:ext>
                </a:extLst>
              </p:cNvPr>
              <p:cNvSpPr/>
              <p:nvPr/>
            </p:nvSpPr>
            <p:spPr>
              <a:xfrm>
                <a:off x="84142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985EDDA6-3C0E-F740-A461-930B0943239D}"/>
                  </a:ext>
                </a:extLst>
              </p:cNvPr>
              <p:cNvSpPr/>
              <p:nvPr/>
            </p:nvSpPr>
            <p:spPr>
              <a:xfrm>
                <a:off x="8566673" y="440558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CF4B964-491F-AC48-BCF2-48F3A373F151}"/>
                    </a:ext>
                  </a:extLst>
                </p:cNvPr>
                <p:cNvSpPr txBox="1"/>
                <p:nvPr/>
              </p:nvSpPr>
              <p:spPr>
                <a:xfrm>
                  <a:off x="8567825" y="3726622"/>
                  <a:ext cx="1800687" cy="830996"/>
                </a:xfrm>
                <a:prstGeom prst="rect">
                  <a:avLst/>
                </a:prstGeom>
                <a:solidFill>
                  <a:schemeClr val="bg1"/>
                </a:solidFill>
                <a:ln w="28575">
                  <a:solidFill>
                    <a:schemeClr val="tx1"/>
                  </a:solidFill>
                </a:ln>
              </p:spPr>
              <p:txBody>
                <a:bodyPr wrap="square" rtlCol="0" anchor="ctr">
                  <a:spAutoFit/>
                </a:bodyPr>
                <a:lstStyle/>
                <a:p>
                  <a:pPr algn="ctr"/>
                  <a:r>
                    <a:rPr lang="en-US" sz="2400" dirty="0"/>
                    <a:t>Load n</a:t>
                  </a:r>
                </a:p>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𝑛</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64" name="TextBox 63">
                  <a:extLst>
                    <a:ext uri="{FF2B5EF4-FFF2-40B4-BE49-F238E27FC236}">
                      <a16:creationId xmlns:a16="http://schemas.microsoft.com/office/drawing/2014/main" id="{DCF4B964-491F-AC48-BCF2-48F3A373F151}"/>
                    </a:ext>
                  </a:extLst>
                </p:cNvPr>
                <p:cNvSpPr txBox="1">
                  <a:spLocks noRot="1" noChangeAspect="1" noMove="1" noResize="1" noEditPoints="1" noAdjustHandles="1" noChangeArrowheads="1" noChangeShapeType="1" noTextEdit="1"/>
                </p:cNvSpPr>
                <p:nvPr/>
              </p:nvSpPr>
              <p:spPr>
                <a:xfrm>
                  <a:off x="8567825" y="3726622"/>
                  <a:ext cx="1800687" cy="830996"/>
                </a:xfrm>
                <a:prstGeom prst="rect">
                  <a:avLst/>
                </a:prstGeom>
                <a:blipFill>
                  <a:blip r:embed="rId4"/>
                  <a:stretch>
                    <a:fillRect t="-4348" b="-2899"/>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B19CFEC-D5F1-F646-A07B-26737102A6C4}"/>
                    </a:ext>
                  </a:extLst>
                </p:cNvPr>
                <p:cNvSpPr txBox="1"/>
                <p:nvPr/>
              </p:nvSpPr>
              <p:spPr>
                <a:xfrm>
                  <a:off x="5836679" y="3736727"/>
                  <a:ext cx="1800687" cy="830996"/>
                </a:xfrm>
                <a:prstGeom prst="rect">
                  <a:avLst/>
                </a:prstGeom>
                <a:solidFill>
                  <a:schemeClr val="bg1"/>
                </a:solidFill>
                <a:ln w="28575">
                  <a:solidFill>
                    <a:schemeClr val="tx1"/>
                  </a:solidFill>
                </a:ln>
              </p:spPr>
              <p:txBody>
                <a:bodyPr wrap="square" rtlCol="0" anchor="ctr">
                  <a:spAutoFit/>
                </a:bodyPr>
                <a:lstStyle/>
                <a:p>
                  <a:pPr algn="ctr"/>
                  <a:r>
                    <a:rPr lang="en-US" sz="2400" dirty="0"/>
                    <a:t>Load 2</a:t>
                  </a:r>
                </a:p>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dirty="0"/>
                </a:p>
              </p:txBody>
            </p:sp>
          </mc:Choice>
          <mc:Fallback xmlns="">
            <p:sp>
              <p:nvSpPr>
                <p:cNvPr id="49" name="TextBox 48">
                  <a:extLst>
                    <a:ext uri="{FF2B5EF4-FFF2-40B4-BE49-F238E27FC236}">
                      <a16:creationId xmlns:a16="http://schemas.microsoft.com/office/drawing/2014/main" id="{1B19CFEC-D5F1-F646-A07B-26737102A6C4}"/>
                    </a:ext>
                  </a:extLst>
                </p:cNvPr>
                <p:cNvSpPr txBox="1">
                  <a:spLocks noRot="1" noChangeAspect="1" noMove="1" noResize="1" noEditPoints="1" noAdjustHandles="1" noChangeArrowheads="1" noChangeShapeType="1" noTextEdit="1"/>
                </p:cNvSpPr>
                <p:nvPr/>
              </p:nvSpPr>
              <p:spPr>
                <a:xfrm>
                  <a:off x="5836679" y="3736727"/>
                  <a:ext cx="1800687" cy="830996"/>
                </a:xfrm>
                <a:prstGeom prst="rect">
                  <a:avLst/>
                </a:prstGeom>
                <a:blipFill>
                  <a:blip r:embed="rId5"/>
                  <a:stretch>
                    <a:fillRect t="-4412" b="-4412"/>
                  </a:stretch>
                </a:blipFill>
                <a:ln w="28575">
                  <a:solidFill>
                    <a:schemeClr val="tx1"/>
                  </a:solidFill>
                </a:ln>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38A78FC3-9C89-1E47-A788-92F4F852DE34}"/>
                </a:ext>
              </a:extLst>
            </p:cNvPr>
            <p:cNvCxnSpPr>
              <a:cxnSpLocks/>
            </p:cNvCxnSpPr>
            <p:nvPr/>
          </p:nvCxnSpPr>
          <p:spPr>
            <a:xfrm>
              <a:off x="2241999" y="2295206"/>
              <a:ext cx="11602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9C0ABC-E49C-2B4A-9E2C-A0A6B582FDC9}"/>
                    </a:ext>
                  </a:extLst>
                </p:cNvPr>
                <p:cNvSpPr txBox="1"/>
                <p:nvPr/>
              </p:nvSpPr>
              <p:spPr>
                <a:xfrm>
                  <a:off x="1365966" y="1763419"/>
                  <a:ext cx="2687402"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e>
                        </m:acc>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
                          <a:rPr lang="en-US" sz="2400" i="1">
                            <a:latin typeface="Cambria Math" panose="02040503050406030204" pitchFamily="18" charset="0"/>
                          </a:rPr>
                          <m:t>𝑗𝑄</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2A9C0ABC-E49C-2B4A-9E2C-A0A6B582FDC9}"/>
                    </a:ext>
                  </a:extLst>
                </p:cNvPr>
                <p:cNvSpPr txBox="1">
                  <a:spLocks noRot="1" noChangeAspect="1" noMove="1" noResize="1" noEditPoints="1" noAdjustHandles="1" noChangeArrowheads="1" noChangeShapeType="1" noTextEdit="1"/>
                </p:cNvSpPr>
                <p:nvPr/>
              </p:nvSpPr>
              <p:spPr>
                <a:xfrm>
                  <a:off x="1365966" y="1763419"/>
                  <a:ext cx="2687402" cy="379719"/>
                </a:xfrm>
                <a:prstGeom prst="rect">
                  <a:avLst/>
                </a:prstGeom>
                <a:blipFill>
                  <a:blip r:embed="rId6"/>
                  <a:stretch>
                    <a:fillRect l="-1878" r="-3286" b="-32258"/>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60A5C6BB-8E2F-1845-9ABE-8CD8E34ADE2B}"/>
                </a:ext>
              </a:extLst>
            </p:cNvPr>
            <p:cNvCxnSpPr>
              <a:cxnSpLocks/>
            </p:cNvCxnSpPr>
            <p:nvPr/>
          </p:nvCxnSpPr>
          <p:spPr>
            <a:xfrm>
              <a:off x="2241999" y="3126318"/>
              <a:ext cx="11602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78E514B-A29C-F343-B1EA-E4B9F2B09B34}"/>
                    </a:ext>
                  </a:extLst>
                </p:cNvPr>
                <p:cNvSpPr txBox="1"/>
                <p:nvPr/>
              </p:nvSpPr>
              <p:spPr>
                <a:xfrm>
                  <a:off x="2715018" y="3252813"/>
                  <a:ext cx="1956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𝐼</m:t>
                            </m:r>
                          </m:e>
                        </m:acc>
                      </m:oMath>
                    </m:oMathPara>
                  </a14:m>
                  <a:endParaRPr lang="en-US" sz="2400" dirty="0"/>
                </a:p>
              </p:txBody>
            </p:sp>
          </mc:Choice>
          <mc:Fallback xmlns="">
            <p:sp>
              <p:nvSpPr>
                <p:cNvPr id="71" name="TextBox 70">
                  <a:extLst>
                    <a:ext uri="{FF2B5EF4-FFF2-40B4-BE49-F238E27FC236}">
                      <a16:creationId xmlns:a16="http://schemas.microsoft.com/office/drawing/2014/main" id="{E78E514B-A29C-F343-B1EA-E4B9F2B09B34}"/>
                    </a:ext>
                  </a:extLst>
                </p:cNvPr>
                <p:cNvSpPr txBox="1">
                  <a:spLocks noRot="1" noChangeAspect="1" noMove="1" noResize="1" noEditPoints="1" noAdjustHandles="1" noChangeArrowheads="1" noChangeShapeType="1" noTextEdit="1"/>
                </p:cNvSpPr>
                <p:nvPr/>
              </p:nvSpPr>
              <p:spPr>
                <a:xfrm>
                  <a:off x="2715018" y="3252813"/>
                  <a:ext cx="195696" cy="369332"/>
                </a:xfrm>
                <a:prstGeom prst="rect">
                  <a:avLst/>
                </a:prstGeom>
                <a:blipFill>
                  <a:blip r:embed="rId7"/>
                  <a:stretch>
                    <a:fillRect l="-31250" r="-31250" b="-6667"/>
                  </a:stretch>
                </a:blipFill>
              </p:spPr>
              <p:txBody>
                <a:bodyPr/>
                <a:lstStyle/>
                <a:p>
                  <a:r>
                    <a:rPr lang="en-US">
                      <a:noFill/>
                    </a:rPr>
                    <a:t> </a:t>
                  </a:r>
                </a:p>
              </p:txBody>
            </p:sp>
          </mc:Fallback>
        </mc:AlternateContent>
      </p:grpSp>
      <p:sp>
        <p:nvSpPr>
          <p:cNvPr id="3" name="Title 2">
            <a:extLst>
              <a:ext uri="{FF2B5EF4-FFF2-40B4-BE49-F238E27FC236}">
                <a16:creationId xmlns:a16="http://schemas.microsoft.com/office/drawing/2014/main" id="{F38F15F8-F81D-5278-5584-DC1BA31E0243}"/>
              </a:ext>
            </a:extLst>
          </p:cNvPr>
          <p:cNvSpPr>
            <a:spLocks noGrp="1"/>
          </p:cNvSpPr>
          <p:nvPr>
            <p:ph type="title"/>
          </p:nvPr>
        </p:nvSpPr>
        <p:spPr/>
        <p:txBody>
          <a:bodyPr/>
          <a:lstStyle/>
          <a:p>
            <a:r>
              <a:rPr lang="en-US" dirty="0">
                <a:cs typeface="Times New Roman" panose="02020603050405020304" pitchFamily="18" charset="0"/>
              </a:rPr>
              <a:t>Reactive power compensation</a:t>
            </a:r>
            <a:endParaRPr lang="en-US" dirty="0"/>
          </a:p>
        </p:txBody>
      </p:sp>
      <p:grpSp>
        <p:nvGrpSpPr>
          <p:cNvPr id="87" name="Group 86">
            <a:extLst>
              <a:ext uri="{FF2B5EF4-FFF2-40B4-BE49-F238E27FC236}">
                <a16:creationId xmlns:a16="http://schemas.microsoft.com/office/drawing/2014/main" id="{5EED7BA5-952D-32EE-FC4A-54AEF6B3C11E}"/>
              </a:ext>
            </a:extLst>
          </p:cNvPr>
          <p:cNvGrpSpPr/>
          <p:nvPr/>
        </p:nvGrpSpPr>
        <p:grpSpPr>
          <a:xfrm>
            <a:off x="9462683" y="2664773"/>
            <a:ext cx="2363207" cy="2432899"/>
            <a:chOff x="9462683" y="2664773"/>
            <a:chExt cx="2363207" cy="2432899"/>
          </a:xfrm>
        </p:grpSpPr>
        <p:grpSp>
          <p:nvGrpSpPr>
            <p:cNvPr id="31" name="Group 30">
              <a:extLst>
                <a:ext uri="{FF2B5EF4-FFF2-40B4-BE49-F238E27FC236}">
                  <a16:creationId xmlns:a16="http://schemas.microsoft.com/office/drawing/2014/main" id="{D00E96A9-0B64-7228-1EBC-5D26AD809543}"/>
                </a:ext>
              </a:extLst>
            </p:cNvPr>
            <p:cNvGrpSpPr/>
            <p:nvPr/>
          </p:nvGrpSpPr>
          <p:grpSpPr>
            <a:xfrm>
              <a:off x="10699249" y="2664773"/>
              <a:ext cx="1126641" cy="2429988"/>
              <a:chOff x="10699249" y="2664773"/>
              <a:chExt cx="1126641" cy="2429988"/>
            </a:xfrm>
          </p:grpSpPr>
          <p:grpSp>
            <p:nvGrpSpPr>
              <p:cNvPr id="50" name="Group 49">
                <a:extLst>
                  <a:ext uri="{FF2B5EF4-FFF2-40B4-BE49-F238E27FC236}">
                    <a16:creationId xmlns:a16="http://schemas.microsoft.com/office/drawing/2014/main" id="{A8778492-C6FD-D4B2-7849-F7D82E024B46}"/>
                  </a:ext>
                </a:extLst>
              </p:cNvPr>
              <p:cNvGrpSpPr/>
              <p:nvPr/>
            </p:nvGrpSpPr>
            <p:grpSpPr>
              <a:xfrm>
                <a:off x="10699249" y="2664773"/>
                <a:ext cx="447054" cy="2429988"/>
                <a:chOff x="9296108" y="1284130"/>
                <a:chExt cx="309705" cy="1683421"/>
              </a:xfrm>
            </p:grpSpPr>
            <p:cxnSp>
              <p:nvCxnSpPr>
                <p:cNvPr id="76" name="Straight Connector 75">
                  <a:extLst>
                    <a:ext uri="{FF2B5EF4-FFF2-40B4-BE49-F238E27FC236}">
                      <a16:creationId xmlns:a16="http://schemas.microsoft.com/office/drawing/2014/main" id="{33C30285-37F6-81F0-A7DF-2E2C950D3DC8}"/>
                    </a:ext>
                  </a:extLst>
                </p:cNvPr>
                <p:cNvCxnSpPr>
                  <a:cxnSpLocks/>
                </p:cNvCxnSpPr>
                <p:nvPr/>
              </p:nvCxnSpPr>
              <p:spPr>
                <a:xfrm>
                  <a:off x="9450962" y="2307977"/>
                  <a:ext cx="1900" cy="659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2981255-F2B6-C854-AF34-2410D04092D5}"/>
                    </a:ext>
                  </a:extLst>
                </p:cNvPr>
                <p:cNvGrpSpPr/>
                <p:nvPr/>
              </p:nvGrpSpPr>
              <p:grpSpPr>
                <a:xfrm>
                  <a:off x="9296108" y="1284130"/>
                  <a:ext cx="309705" cy="956252"/>
                  <a:chOff x="6383336" y="1284130"/>
                  <a:chExt cx="309705" cy="956252"/>
                </a:xfrm>
              </p:grpSpPr>
              <p:cxnSp>
                <p:nvCxnSpPr>
                  <p:cNvPr id="78" name="Straight Connector 77">
                    <a:extLst>
                      <a:ext uri="{FF2B5EF4-FFF2-40B4-BE49-F238E27FC236}">
                        <a16:creationId xmlns:a16="http://schemas.microsoft.com/office/drawing/2014/main" id="{18D95697-92C4-1CB8-A683-0D0D63ABF697}"/>
                      </a:ext>
                    </a:extLst>
                  </p:cNvPr>
                  <p:cNvCxnSpPr>
                    <a:cxnSpLocks/>
                  </p:cNvCxnSpPr>
                  <p:nvPr/>
                </p:nvCxnSpPr>
                <p:spPr>
                  <a:xfrm>
                    <a:off x="6536288" y="1284130"/>
                    <a:ext cx="0" cy="279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BDB6FCF-F5B4-E35B-06BB-E29B0E436B95}"/>
                      </a:ext>
                    </a:extLst>
                  </p:cNvPr>
                  <p:cNvCxnSpPr>
                    <a:cxnSpLocks/>
                  </p:cNvCxnSpPr>
                  <p:nvPr/>
                </p:nvCxnSpPr>
                <p:spPr>
                  <a:xfrm>
                    <a:off x="6536288" y="1825788"/>
                    <a:ext cx="1901" cy="41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1436DE-C05F-36F5-D9B6-1166B3E7EA77}"/>
                      </a:ext>
                    </a:extLst>
                  </p:cNvPr>
                  <p:cNvCxnSpPr>
                    <a:cxnSpLocks/>
                  </p:cNvCxnSpPr>
                  <p:nvPr/>
                </p:nvCxnSpPr>
                <p:spPr>
                  <a:xfrm flipH="1">
                    <a:off x="6532487" y="1563601"/>
                    <a:ext cx="130609" cy="270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17125AC-77EA-C9B0-5206-088E45791759}"/>
                      </a:ext>
                    </a:extLst>
                  </p:cNvPr>
                  <p:cNvCxnSpPr>
                    <a:cxnSpLocks/>
                  </p:cNvCxnSpPr>
                  <p:nvPr/>
                </p:nvCxnSpPr>
                <p:spPr>
                  <a:xfrm rot="16200000">
                    <a:off x="6538189" y="2085529"/>
                    <a:ext cx="0" cy="3097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F53EB324-6117-7FB5-1DF9-D068D4A74400}"/>
                  </a:ext>
                </a:extLst>
              </p:cNvPr>
              <p:cNvGrpSpPr/>
              <p:nvPr/>
            </p:nvGrpSpPr>
            <p:grpSpPr>
              <a:xfrm rot="16200000">
                <a:off x="10861910" y="4068049"/>
                <a:ext cx="121735" cy="270994"/>
                <a:chOff x="10215840" y="3552404"/>
                <a:chExt cx="121735" cy="270994"/>
              </a:xfrm>
            </p:grpSpPr>
            <p:sp>
              <p:nvSpPr>
                <p:cNvPr id="74" name="Arc 73">
                  <a:extLst>
                    <a:ext uri="{FF2B5EF4-FFF2-40B4-BE49-F238E27FC236}">
                      <a16:creationId xmlns:a16="http://schemas.microsoft.com/office/drawing/2014/main" id="{F518A2DE-5757-CD41-0E38-E27325A3E96D}"/>
                    </a:ext>
                  </a:extLst>
                </p:cNvPr>
                <p:cNvSpPr/>
                <p:nvPr/>
              </p:nvSpPr>
              <p:spPr>
                <a:xfrm>
                  <a:off x="10216195" y="3552404"/>
                  <a:ext cx="121380" cy="27099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211F2BF3-484D-0515-AD6D-6776DE450F1E}"/>
                    </a:ext>
                  </a:extLst>
                </p:cNvPr>
                <p:cNvSpPr/>
                <p:nvPr/>
              </p:nvSpPr>
              <p:spPr>
                <a:xfrm flipV="1">
                  <a:off x="10215840" y="3552404"/>
                  <a:ext cx="121380" cy="27099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F8ABDA4-767D-DEDA-74EC-BAE0E8E23E9B}"/>
                      </a:ext>
                    </a:extLst>
                  </p:cNvPr>
                  <p:cNvSpPr txBox="1"/>
                  <p:nvPr/>
                </p:nvSpPr>
                <p:spPr>
                  <a:xfrm>
                    <a:off x="11103078" y="3851115"/>
                    <a:ext cx="722812"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𝑄</m:t>
                              </m:r>
                            </m:e>
                            <m:sub>
                              <m:r>
                                <a:rPr lang="en-US" sz="2400" b="0" i="1" smtClean="0">
                                  <a:latin typeface="Cambria Math" panose="02040503050406030204" pitchFamily="18" charset="0"/>
                                </a:rPr>
                                <m:t>𝑐𝑜𝑚𝑝</m:t>
                              </m:r>
                            </m:sub>
                          </m:sSub>
                        </m:oMath>
                      </m:oMathPara>
                    </a14:m>
                    <a:endParaRPr lang="en-US" sz="2400" dirty="0"/>
                  </a:p>
                </p:txBody>
              </p:sp>
            </mc:Choice>
            <mc:Fallback xmlns="">
              <p:sp>
                <p:nvSpPr>
                  <p:cNvPr id="73" name="TextBox 72">
                    <a:extLst>
                      <a:ext uri="{FF2B5EF4-FFF2-40B4-BE49-F238E27FC236}">
                        <a16:creationId xmlns:a16="http://schemas.microsoft.com/office/drawing/2014/main" id="{0F8ABDA4-767D-DEDA-74EC-BAE0E8E23E9B}"/>
                      </a:ext>
                    </a:extLst>
                  </p:cNvPr>
                  <p:cNvSpPr txBox="1">
                    <a:spLocks noRot="1" noChangeAspect="1" noMove="1" noResize="1" noEditPoints="1" noAdjustHandles="1" noChangeArrowheads="1" noChangeShapeType="1" noTextEdit="1"/>
                  </p:cNvSpPr>
                  <p:nvPr/>
                </p:nvSpPr>
                <p:spPr>
                  <a:xfrm>
                    <a:off x="11103078" y="3851115"/>
                    <a:ext cx="722812" cy="490199"/>
                  </a:xfrm>
                  <a:prstGeom prst="rect">
                    <a:avLst/>
                  </a:prstGeom>
                  <a:blipFill>
                    <a:blip r:embed="rId8"/>
                    <a:stretch>
                      <a:fillRect l="-5172" r="-31034" b="-7692"/>
                    </a:stretch>
                  </a:blipFill>
                </p:spPr>
                <p:txBody>
                  <a:bodyPr/>
                  <a:lstStyle/>
                  <a:p>
                    <a:r>
                      <a:rPr lang="en-US">
                        <a:noFill/>
                      </a:rPr>
                      <a:t> </a:t>
                    </a:r>
                  </a:p>
                </p:txBody>
              </p:sp>
            </mc:Fallback>
          </mc:AlternateContent>
        </p:grpSp>
        <p:cxnSp>
          <p:nvCxnSpPr>
            <p:cNvPr id="84" name="Straight Connector 83">
              <a:extLst>
                <a:ext uri="{FF2B5EF4-FFF2-40B4-BE49-F238E27FC236}">
                  <a16:creationId xmlns:a16="http://schemas.microsoft.com/office/drawing/2014/main" id="{99526933-5D08-4587-7E9E-35E6CB07DD5F}"/>
                </a:ext>
              </a:extLst>
            </p:cNvPr>
            <p:cNvCxnSpPr>
              <a:cxnSpLocks/>
            </p:cNvCxnSpPr>
            <p:nvPr/>
          </p:nvCxnSpPr>
          <p:spPr>
            <a:xfrm>
              <a:off x="9462683" y="2664773"/>
              <a:ext cx="1437187" cy="1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83971B5-D665-CE1F-8259-CF1035AE3E08}"/>
                </a:ext>
              </a:extLst>
            </p:cNvPr>
            <p:cNvCxnSpPr>
              <a:cxnSpLocks/>
            </p:cNvCxnSpPr>
            <p:nvPr/>
          </p:nvCxnSpPr>
          <p:spPr>
            <a:xfrm>
              <a:off x="9482846" y="5095747"/>
              <a:ext cx="1437187" cy="1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8CBB42EF-8CCA-A242-6429-24E53CB32876}"/>
              </a:ext>
            </a:extLst>
          </p:cNvPr>
          <p:cNvGrpSpPr/>
          <p:nvPr/>
        </p:nvGrpSpPr>
        <p:grpSpPr>
          <a:xfrm>
            <a:off x="3596101" y="5269461"/>
            <a:ext cx="6844859" cy="832408"/>
            <a:chOff x="3596101" y="5269461"/>
            <a:chExt cx="6844859" cy="832408"/>
          </a:xfrm>
        </p:grpSpPr>
        <p:sp>
          <p:nvSpPr>
            <p:cNvPr id="90" name="Right Brace 89">
              <a:extLst>
                <a:ext uri="{FF2B5EF4-FFF2-40B4-BE49-F238E27FC236}">
                  <a16:creationId xmlns:a16="http://schemas.microsoft.com/office/drawing/2014/main" id="{E2B9464B-E477-17C2-B4CC-7554159D2E54}"/>
                </a:ext>
              </a:extLst>
            </p:cNvPr>
            <p:cNvSpPr/>
            <p:nvPr/>
          </p:nvSpPr>
          <p:spPr>
            <a:xfrm rot="5400000">
              <a:off x="6795770" y="2069792"/>
              <a:ext cx="445522" cy="6844859"/>
            </a:xfrm>
            <a:prstGeom prst="rightBrace">
              <a:avLst>
                <a:gd name="adj1" fmla="val 5769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TextBox 90">
              <a:extLst>
                <a:ext uri="{FF2B5EF4-FFF2-40B4-BE49-F238E27FC236}">
                  <a16:creationId xmlns:a16="http://schemas.microsoft.com/office/drawing/2014/main" id="{FA4B7EFD-44C7-02E7-E6B1-F84872CAEDD4}"/>
                </a:ext>
              </a:extLst>
            </p:cNvPr>
            <p:cNvSpPr txBox="1"/>
            <p:nvPr/>
          </p:nvSpPr>
          <p:spPr>
            <a:xfrm>
              <a:off x="5623131" y="5640204"/>
              <a:ext cx="2803524" cy="461665"/>
            </a:xfrm>
            <a:prstGeom prst="rect">
              <a:avLst/>
            </a:prstGeom>
            <a:noFill/>
          </p:spPr>
          <p:txBody>
            <a:bodyPr wrap="none" rtlCol="0">
              <a:spAutoFit/>
            </a:bodyPr>
            <a:lstStyle/>
            <a:p>
              <a:r>
                <a:rPr lang="en-US" sz="2400" dirty="0"/>
                <a:t>Lagging power factor</a:t>
              </a:r>
            </a:p>
          </p:txBody>
        </p:sp>
      </p:grpSp>
      <p:grpSp>
        <p:nvGrpSpPr>
          <p:cNvPr id="93" name="Group 92">
            <a:extLst>
              <a:ext uri="{FF2B5EF4-FFF2-40B4-BE49-F238E27FC236}">
                <a16:creationId xmlns:a16="http://schemas.microsoft.com/office/drawing/2014/main" id="{84BBE658-D981-70A9-90EF-2BB2817E1E16}"/>
              </a:ext>
            </a:extLst>
          </p:cNvPr>
          <p:cNvGrpSpPr/>
          <p:nvPr/>
        </p:nvGrpSpPr>
        <p:grpSpPr>
          <a:xfrm>
            <a:off x="3596030" y="6045655"/>
            <a:ext cx="8465393" cy="832408"/>
            <a:chOff x="3596101" y="5269461"/>
            <a:chExt cx="6844859" cy="832408"/>
          </a:xfrm>
        </p:grpSpPr>
        <p:sp>
          <p:nvSpPr>
            <p:cNvPr id="94" name="Right Brace 93">
              <a:extLst>
                <a:ext uri="{FF2B5EF4-FFF2-40B4-BE49-F238E27FC236}">
                  <a16:creationId xmlns:a16="http://schemas.microsoft.com/office/drawing/2014/main" id="{D2AAD96F-AEEC-D767-1011-C7E84DEFA7A0}"/>
                </a:ext>
              </a:extLst>
            </p:cNvPr>
            <p:cNvSpPr/>
            <p:nvPr/>
          </p:nvSpPr>
          <p:spPr>
            <a:xfrm rot="5400000">
              <a:off x="6795770" y="2069792"/>
              <a:ext cx="445522" cy="6844859"/>
            </a:xfrm>
            <a:prstGeom prst="rightBrace">
              <a:avLst>
                <a:gd name="adj1" fmla="val 5769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18701985-7781-F875-C2A6-1C971EB1492C}"/>
                </a:ext>
              </a:extLst>
            </p:cNvPr>
            <p:cNvSpPr txBox="1"/>
            <p:nvPr/>
          </p:nvSpPr>
          <p:spPr>
            <a:xfrm>
              <a:off x="5623131" y="5640204"/>
              <a:ext cx="2472153" cy="461665"/>
            </a:xfrm>
            <a:prstGeom prst="rect">
              <a:avLst/>
            </a:prstGeom>
            <a:noFill/>
          </p:spPr>
          <p:txBody>
            <a:bodyPr wrap="none" rtlCol="0">
              <a:spAutoFit/>
            </a:bodyPr>
            <a:lstStyle/>
            <a:p>
              <a:r>
                <a:rPr lang="en-US" sz="2400" dirty="0"/>
                <a:t>Improved power factor</a:t>
              </a:r>
            </a:p>
          </p:txBody>
        </p:sp>
      </p:grpSp>
    </p:spTree>
    <p:extLst>
      <p:ext uri="{BB962C8B-B14F-4D97-AF65-F5344CB8AC3E}">
        <p14:creationId xmlns:p14="http://schemas.microsoft.com/office/powerpoint/2010/main" val="24688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2.6: Reactive power compensation</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a:xfrm>
                <a:off x="838200" y="1555668"/>
                <a:ext cx="10515600" cy="4819732"/>
              </a:xfrm>
            </p:spPr>
            <p:txBody>
              <a:bodyPr>
                <a:normAutofit lnSpcReduction="10000"/>
              </a:bodyPr>
              <a:lstStyle/>
              <a:p>
                <a:pPr marL="0" indent="0">
                  <a:buNone/>
                </a:pPr>
                <a:r>
                  <a:rPr lang="en-US" dirty="0"/>
                  <a:t>A load of 2 MW at 0.8 power factor lagging is supplied at 69 kV. Calculate the current that it draws from the source. Repeat this calculation for the case where this inductive load is compensated by a capacitive load of – 1 MVAr. </a:t>
                </a: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dirty="0"/>
                  <a:t>Uncompensated case:  </a:t>
                </a:r>
              </a:p>
              <a:p>
                <a:pPr marL="0" indent="0">
                  <a:buNone/>
                </a:pPr>
                <a14:m>
                  <m:oMath xmlns:m="http://schemas.openxmlformats.org/officeDocument/2006/math">
                    <m:r>
                      <a:rPr lang="en-US" i="1">
                        <a:latin typeface="Cambria Math" panose="02040503050406030204" pitchFamily="18" charset="0"/>
                      </a:rPr>
                      <m:t>𝑝𝑓</m:t>
                    </m:r>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𝜃</m:t>
                        </m:r>
                      </m:e>
                    </m:func>
                    <m:r>
                      <a:rPr lang="en-US">
                        <a:latin typeface="Cambria Math" panose="02040503050406030204" pitchFamily="18" charset="0"/>
                      </a:rPr>
                      <m:t>=0.8→</m:t>
                    </m:r>
                    <m:r>
                      <a:rPr lang="en-US" i="1">
                        <a:latin typeface="Cambria Math" panose="02040503050406030204" pitchFamily="18" charset="0"/>
                      </a:rPr>
                      <m:t>𝜃</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𝑐𝑜𝑠</m:t>
                        </m:r>
                      </m:e>
                      <m:sup>
                        <m:r>
                          <a:rPr lang="en-US" i="1">
                            <a:latin typeface="Cambria Math" panose="02040503050406030204" pitchFamily="18" charset="0"/>
                          </a:rPr>
                          <m:t>−</m:t>
                        </m:r>
                        <m:r>
                          <a:rPr lang="en-US">
                            <a:latin typeface="Cambria Math" panose="02040503050406030204" pitchFamily="18" charset="0"/>
                          </a:rPr>
                          <m:t>1</m:t>
                        </m:r>
                      </m:sup>
                    </m:sSup>
                    <m:d>
                      <m:dPr>
                        <m:ctrlPr>
                          <a:rPr lang="en-US" i="1">
                            <a:latin typeface="Cambria Math" panose="02040503050406030204" pitchFamily="18" charset="0"/>
                          </a:rPr>
                        </m:ctrlPr>
                      </m:dPr>
                      <m:e>
                        <m:r>
                          <a:rPr lang="en-US">
                            <a:latin typeface="Cambria Math" panose="02040503050406030204" pitchFamily="18" charset="0"/>
                          </a:rPr>
                          <m:t>0.8</m:t>
                        </m:r>
                      </m:e>
                    </m:d>
                    <m:r>
                      <a:rPr lang="en-US">
                        <a:latin typeface="Cambria Math" panose="02040503050406030204" pitchFamily="18" charset="0"/>
                      </a:rPr>
                      <m:t>=36.87°</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𝑢𝑛𝑐</m:t>
                        </m:r>
                      </m:sub>
                    </m:sSub>
                    <m:r>
                      <a:rPr lang="en-US">
                        <a:latin typeface="Cambria Math" panose="02040503050406030204" pitchFamily="18" charset="0"/>
                      </a:rPr>
                      <m:t>=</m:t>
                    </m:r>
                    <m:r>
                      <a:rPr lang="en-US" i="1">
                        <a:latin typeface="Cambria Math" panose="02040503050406030204" pitchFamily="18" charset="0"/>
                      </a:rPr>
                      <m:t>𝑃</m:t>
                    </m:r>
                    <m:r>
                      <a:rPr lang="en-US">
                        <a:latin typeface="Cambria Math" panose="02040503050406030204" pitchFamily="18" charset="0"/>
                      </a:rPr>
                      <m:t> </m:t>
                    </m:r>
                    <m:r>
                      <a:rPr lang="en-US" i="1">
                        <a:latin typeface="Cambria Math" panose="02040503050406030204" pitchFamily="18" charset="0"/>
                      </a:rPr>
                      <m:t>𝑡𝑎𝑛</m:t>
                    </m:r>
                    <m:r>
                      <a:rPr lang="en-US" i="1">
                        <a:latin typeface="Cambria Math" panose="02040503050406030204" pitchFamily="18" charset="0"/>
                      </a:rPr>
                      <m:t>𝜃</m:t>
                    </m:r>
                    <m:r>
                      <a:rPr lang="en-US">
                        <a:latin typeface="Cambria Math" panose="02040503050406030204" pitchFamily="18" charset="0"/>
                      </a:rPr>
                      <m:t>=2 ×</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d>
                          <m:dPr>
                            <m:ctrlPr>
                              <a:rPr lang="en-US" i="1">
                                <a:latin typeface="Cambria Math" panose="02040503050406030204" pitchFamily="18" charset="0"/>
                              </a:rPr>
                            </m:ctrlPr>
                          </m:dPr>
                          <m:e>
                            <m:r>
                              <a:rPr lang="en-US">
                                <a:latin typeface="Cambria Math" panose="02040503050406030204" pitchFamily="18" charset="0"/>
                              </a:rPr>
                              <m:t>36.87°</m:t>
                            </m:r>
                          </m:e>
                        </m:d>
                      </m:e>
                    </m:func>
                    <m:r>
                      <a:rPr lang="en-US">
                        <a:latin typeface="Cambria Math" panose="02040503050406030204" pitchFamily="18" charset="0"/>
                      </a:rPr>
                      <m:t>=1.5 </m:t>
                    </m:r>
                    <m:r>
                      <m:rPr>
                        <m:sty m:val="p"/>
                      </m:rPr>
                      <a:rPr lang="en-US" i="0">
                        <a:latin typeface="Cambria Math" panose="02040503050406030204" pitchFamily="18" charset="0"/>
                      </a:rPr>
                      <m:t>M</m:t>
                    </m:r>
                    <m:r>
                      <m:rPr>
                        <m:sty m:val="p"/>
                      </m:rPr>
                      <a:rPr lang="en-US" b="0" i="0" smtClean="0">
                        <a:latin typeface="Cambria Math" panose="02040503050406030204" pitchFamily="18" charset="0"/>
                      </a:rPr>
                      <m:t>va</m:t>
                    </m:r>
                    <m:r>
                      <m:rPr>
                        <m:sty m:val="p"/>
                      </m:rPr>
                      <a:rPr lang="en-US" i="0">
                        <a:latin typeface="Cambria Math" panose="02040503050406030204" pitchFamily="18" charset="0"/>
                      </a:rPr>
                      <m:t>r</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𝑢𝑛𝑐</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num>
                      <m:den>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𝜃</m:t>
                            </m:r>
                          </m:e>
                        </m:func>
                      </m:den>
                    </m:f>
                    <m:r>
                      <a:rPr lang="en-US">
                        <a:latin typeface="Cambria Math" panose="02040503050406030204" pitchFamily="18" charset="0"/>
                      </a:rPr>
                      <m:t>=2.5 </m:t>
                    </m:r>
                    <m:r>
                      <m:rPr>
                        <m:sty m:val="p"/>
                      </m:rPr>
                      <a:rPr lang="en-US" i="0">
                        <a:latin typeface="Cambria Math" panose="02040503050406030204" pitchFamily="18" charset="0"/>
                      </a:rPr>
                      <m:t>MVA</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𝑢𝑛𝑐</m:t>
                        </m:r>
                      </m:sub>
                    </m:sSub>
                    <m:r>
                      <a:rPr lang="en-US">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𝑢𝑛𝑐</m:t>
                            </m:r>
                          </m:sub>
                        </m:sSub>
                      </m:num>
                      <m:den>
                        <m:r>
                          <a:rPr lang="en-US" i="1">
                            <a:latin typeface="Cambria Math" panose="02040503050406030204" pitchFamily="18" charset="0"/>
                          </a:rPr>
                          <m:t>𝑉</m:t>
                        </m:r>
                      </m:den>
                    </m:f>
                    <m:r>
                      <a:rPr lang="en-US">
                        <a:latin typeface="Cambria Math" panose="02040503050406030204" pitchFamily="18" charset="0"/>
                      </a:rPr>
                      <m:t>=36.23 </m:t>
                    </m:r>
                    <m:r>
                      <m:rPr>
                        <m:sty m:val="p"/>
                      </m:rPr>
                      <a:rPr lang="en-US" i="0">
                        <a:latin typeface="Cambria Math" panose="02040503050406030204" pitchFamily="18" charset="0"/>
                      </a:rPr>
                      <m:t>A</m:t>
                    </m:r>
                  </m:oMath>
                </a14:m>
                <a:r>
                  <a:rPr lang="en-US" dirty="0"/>
                  <a:t> </a:t>
                </a: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xfrm>
                <a:off x="838200" y="1555668"/>
                <a:ext cx="10515600" cy="4819732"/>
              </a:xfrm>
              <a:blipFill>
                <a:blip r:embed="rId2"/>
                <a:stretch>
                  <a:fillRect l="-1206" t="-2887"/>
                </a:stretch>
              </a:blipFill>
            </p:spPr>
            <p:txBody>
              <a:bodyPr/>
              <a:lstStyle/>
              <a:p>
                <a:r>
                  <a:rPr lang="en-US">
                    <a:noFill/>
                  </a:rPr>
                  <a:t> </a:t>
                </a:r>
              </a:p>
            </p:txBody>
          </p:sp>
        </mc:Fallback>
      </mc:AlternateContent>
    </p:spTree>
    <p:extLst>
      <p:ext uri="{BB962C8B-B14F-4D97-AF65-F5344CB8AC3E}">
        <p14:creationId xmlns:p14="http://schemas.microsoft.com/office/powerpoint/2010/main" val="1084717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F57E-F567-D948-847E-DF0CF2BE4FED}"/>
              </a:ext>
            </a:extLst>
          </p:cNvPr>
          <p:cNvSpPr>
            <a:spLocks noGrp="1"/>
          </p:cNvSpPr>
          <p:nvPr>
            <p:ph type="title"/>
          </p:nvPr>
        </p:nvSpPr>
        <p:spPr/>
        <p:txBody>
          <a:bodyPr>
            <a:normAutofit/>
          </a:bodyPr>
          <a:lstStyle/>
          <a:p>
            <a:r>
              <a:rPr lang="en-US" dirty="0">
                <a:effectLst/>
                <a:ea typeface="Times New Roman" panose="02020603050405020304" pitchFamily="18" charset="0"/>
                <a:cs typeface="Times New Roman" panose="02020603050405020304" pitchFamily="18" charset="0"/>
              </a:rPr>
              <a:t>Example 2.6: Reactive power compensation</a:t>
            </a:r>
            <a:endParaRPr lang="en-US" sz="88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DE18E3-6771-386B-3D05-3C1414957540}"/>
                  </a:ext>
                </a:extLst>
              </p:cNvPr>
              <p:cNvSpPr>
                <a:spLocks noGrp="1"/>
              </p:cNvSpPr>
              <p:nvPr>
                <p:ph idx="1"/>
              </p:nvPr>
            </p:nvSpPr>
            <p:spPr>
              <a:xfrm>
                <a:off x="838200" y="1555668"/>
                <a:ext cx="10515600" cy="4819732"/>
              </a:xfrm>
            </p:spPr>
            <p:txBody>
              <a:bodyPr>
                <a:normAutofit/>
              </a:bodyPr>
              <a:lstStyle/>
              <a:p>
                <a:pPr marL="0" indent="0">
                  <a:buNone/>
                </a:pPr>
                <a:r>
                  <a:rPr lang="en-US" dirty="0"/>
                  <a:t>A load of 2 MW at 0.8 power factor lagging is supplied at 69 kV. Calculate the current that it draws from the source. Repeat this calculation for the case where this inductive load is compensated by a capacitive load of – 1 MVAr. </a:t>
                </a: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dirty="0"/>
                  <a:t>Compensated case: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𝑐𝑜𝑚𝑝</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𝑢𝑛𝑐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𝑐𝑎𝑝</m:t>
                        </m:r>
                      </m:sub>
                    </m:sSub>
                    <m:r>
                      <a:rPr lang="en-US">
                        <a:latin typeface="Cambria Math" panose="02040503050406030204" pitchFamily="18" charset="0"/>
                      </a:rPr>
                      <m:t>=1.5</m:t>
                    </m:r>
                    <m:r>
                      <a:rPr lang="en-US" i="1">
                        <a:latin typeface="Cambria Math" panose="02040503050406030204" pitchFamily="18" charset="0"/>
                      </a:rPr>
                      <m:t>−</m:t>
                    </m:r>
                    <m:r>
                      <a:rPr lang="en-US">
                        <a:latin typeface="Cambria Math" panose="02040503050406030204" pitchFamily="18" charset="0"/>
                      </a:rPr>
                      <m:t>1=0.5 </m:t>
                    </m:r>
                    <m:r>
                      <m:rPr>
                        <m:sty m:val="p"/>
                      </m:rPr>
                      <a:rPr lang="en-US" b="0" i="0" smtClean="0">
                        <a:latin typeface="Cambria Math" panose="02040503050406030204" pitchFamily="18" charset="0"/>
                      </a:rPr>
                      <m:t>Mvar</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𝑐𝑜𝑚𝑝</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a:latin typeface="Cambria Math" panose="02040503050406030204" pitchFamily="18" charset="0"/>
                              </a:rPr>
                              <m:t>2</m:t>
                            </m:r>
                          </m:sup>
                        </m:sSup>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𝑐𝑜𝑚𝑝</m:t>
                            </m:r>
                          </m:sub>
                          <m:sup>
                            <m:r>
                              <a:rPr lang="en-US">
                                <a:latin typeface="Cambria Math" panose="02040503050406030204" pitchFamily="18" charset="0"/>
                              </a:rPr>
                              <m:t>2</m:t>
                            </m:r>
                          </m:sup>
                        </m:sSubSup>
                      </m:e>
                    </m:rad>
                    <m:r>
                      <a:rPr lang="en-US">
                        <a:latin typeface="Cambria Math" panose="02040503050406030204" pitchFamily="18" charset="0"/>
                      </a:rPr>
                      <m:t>=2.06 </m:t>
                    </m:r>
                    <m:r>
                      <m:rPr>
                        <m:sty m:val="p"/>
                      </m:rPr>
                      <a:rPr lang="en-US" b="0" i="0" smtClean="0">
                        <a:latin typeface="Cambria Math" panose="02040503050406030204" pitchFamily="18" charset="0"/>
                      </a:rPr>
                      <m:t>MVA</m:t>
                    </m:r>
                  </m:oMath>
                </a14:m>
                <a:r>
                  <a:rPr lang="en-US" dirty="0"/>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𝑐𝑜𝑚𝑝</m:t>
                        </m:r>
                      </m:sub>
                    </m:sSub>
                    <m:r>
                      <a:rPr lang="en-US">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𝑐𝑜𝑚𝑝</m:t>
                            </m:r>
                          </m:sub>
                        </m:sSub>
                      </m:num>
                      <m:den>
                        <m:r>
                          <a:rPr lang="en-US" i="1">
                            <a:latin typeface="Cambria Math" panose="02040503050406030204" pitchFamily="18" charset="0"/>
                          </a:rPr>
                          <m:t>𝑉</m:t>
                        </m:r>
                      </m:den>
                    </m:f>
                    <m:r>
                      <a:rPr lang="en-US">
                        <a:latin typeface="Cambria Math" panose="02040503050406030204" pitchFamily="18" charset="0"/>
                      </a:rPr>
                      <m:t>=29.88 </m:t>
                    </m:r>
                    <m:r>
                      <m:rPr>
                        <m:sty m:val="p"/>
                      </m:rPr>
                      <a:rPr lang="en-US" i="0">
                        <a:latin typeface="Cambria Math" panose="02040503050406030204" pitchFamily="18" charset="0"/>
                      </a:rPr>
                      <m:t>A</m:t>
                    </m:r>
                  </m:oMath>
                </a14:m>
                <a:r>
                  <a:rPr lang="en-US" dirty="0"/>
                  <a:t> </a:t>
                </a:r>
              </a:p>
              <a:p>
                <a:pPr marL="0" indent="0">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81DE18E3-6771-386B-3D05-3C1414957540}"/>
                  </a:ext>
                </a:extLst>
              </p:cNvPr>
              <p:cNvSpPr>
                <a:spLocks noGrp="1" noRot="1" noChangeAspect="1" noMove="1" noResize="1" noEditPoints="1" noAdjustHandles="1" noChangeArrowheads="1" noChangeShapeType="1" noTextEdit="1"/>
              </p:cNvSpPr>
              <p:nvPr>
                <p:ph idx="1"/>
              </p:nvPr>
            </p:nvSpPr>
            <p:spPr>
              <a:xfrm>
                <a:off x="838200" y="1555668"/>
                <a:ext cx="10515600" cy="4819732"/>
              </a:xfrm>
              <a:blipFill>
                <a:blip r:embed="rId2"/>
                <a:stretch>
                  <a:fillRect l="-1206" t="-2100"/>
                </a:stretch>
              </a:blipFill>
            </p:spPr>
            <p:txBody>
              <a:bodyPr/>
              <a:lstStyle/>
              <a:p>
                <a:r>
                  <a:rPr lang="en-US">
                    <a:noFill/>
                  </a:rPr>
                  <a:t> </a:t>
                </a:r>
              </a:p>
            </p:txBody>
          </p:sp>
        </mc:Fallback>
      </mc:AlternateContent>
    </p:spTree>
    <p:extLst>
      <p:ext uri="{BB962C8B-B14F-4D97-AF65-F5344CB8AC3E}">
        <p14:creationId xmlns:p14="http://schemas.microsoft.com/office/powerpoint/2010/main" val="2884934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B1016-CD56-4E79-FB42-0C1FDAA87792}"/>
              </a:ext>
            </a:extLst>
          </p:cNvPr>
          <p:cNvGrpSpPr/>
          <p:nvPr/>
        </p:nvGrpSpPr>
        <p:grpSpPr>
          <a:xfrm>
            <a:off x="8225460" y="1895934"/>
            <a:ext cx="1205902" cy="2744481"/>
            <a:chOff x="8225460" y="1895934"/>
            <a:chExt cx="1205902" cy="2744481"/>
          </a:xfrm>
        </p:grpSpPr>
        <p:cxnSp>
          <p:nvCxnSpPr>
            <p:cNvPr id="41" name="Straight Arrow Connector 40">
              <a:extLst>
                <a:ext uri="{FF2B5EF4-FFF2-40B4-BE49-F238E27FC236}">
                  <a16:creationId xmlns:a16="http://schemas.microsoft.com/office/drawing/2014/main" id="{232FEF27-02F2-394F-9BF1-41AE75E04679}"/>
                </a:ext>
              </a:extLst>
            </p:cNvPr>
            <p:cNvCxnSpPr>
              <a:cxnSpLocks/>
            </p:cNvCxnSpPr>
            <p:nvPr/>
          </p:nvCxnSpPr>
          <p:spPr>
            <a:xfrm>
              <a:off x="8225460" y="1895934"/>
              <a:ext cx="0" cy="27444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D01D999D-6482-204D-82CD-4791C7B518E8}"/>
                    </a:ext>
                  </a:extLst>
                </p:cNvPr>
                <p:cNvSpPr/>
                <p:nvPr/>
              </p:nvSpPr>
              <p:spPr>
                <a:xfrm>
                  <a:off x="8318556" y="3268175"/>
                  <a:ext cx="1112806"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𝑄</m:t>
                            </m:r>
                          </m:e>
                          <m:sub>
                            <m:r>
                              <a:rPr lang="en-US" sz="2800" b="0" i="1" smtClean="0">
                                <a:latin typeface="Cambria Math" panose="02040503050406030204" pitchFamily="18" charset="0"/>
                              </a:rPr>
                              <m:t>𝑐𝑎𝑝</m:t>
                            </m:r>
                          </m:sub>
                        </m:sSub>
                      </m:oMath>
                    </m:oMathPara>
                  </a14:m>
                  <a:endParaRPr lang="en-US" sz="2800" dirty="0"/>
                </a:p>
              </p:txBody>
            </p:sp>
          </mc:Choice>
          <mc:Fallback xmlns="">
            <p:sp>
              <p:nvSpPr>
                <p:cNvPr id="47" name="Rectangle 46">
                  <a:extLst>
                    <a:ext uri="{FF2B5EF4-FFF2-40B4-BE49-F238E27FC236}">
                      <a16:creationId xmlns:a16="http://schemas.microsoft.com/office/drawing/2014/main" id="{D01D999D-6482-204D-82CD-4791C7B518E8}"/>
                    </a:ext>
                  </a:extLst>
                </p:cNvPr>
                <p:cNvSpPr>
                  <a:spLocks noRot="1" noChangeAspect="1" noMove="1" noResize="1" noEditPoints="1" noAdjustHandles="1" noChangeArrowheads="1" noChangeShapeType="1" noTextEdit="1"/>
                </p:cNvSpPr>
                <p:nvPr/>
              </p:nvSpPr>
              <p:spPr>
                <a:xfrm>
                  <a:off x="8318556" y="3268175"/>
                  <a:ext cx="1112806" cy="556434"/>
                </a:xfrm>
                <a:prstGeom prst="rect">
                  <a:avLst/>
                </a:prstGeom>
                <a:blipFill>
                  <a:blip r:embed="rId2"/>
                  <a:stretch>
                    <a:fillRect l="-2273" b="-13636"/>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49F60733-018A-888F-BE22-247DA6402EC1}"/>
              </a:ext>
            </a:extLst>
          </p:cNvPr>
          <p:cNvGrpSpPr/>
          <p:nvPr/>
        </p:nvGrpSpPr>
        <p:grpSpPr>
          <a:xfrm>
            <a:off x="8225460" y="4644584"/>
            <a:ext cx="1436548" cy="1217209"/>
            <a:chOff x="8225460" y="4644584"/>
            <a:chExt cx="1436548" cy="1217209"/>
          </a:xfrm>
        </p:grpSpPr>
        <p:cxnSp>
          <p:nvCxnSpPr>
            <p:cNvPr id="48" name="Straight Arrow Connector 47">
              <a:extLst>
                <a:ext uri="{FF2B5EF4-FFF2-40B4-BE49-F238E27FC236}">
                  <a16:creationId xmlns:a16="http://schemas.microsoft.com/office/drawing/2014/main" id="{C95FF014-CD15-C845-96C5-D0B1F7E04E33}"/>
                </a:ext>
              </a:extLst>
            </p:cNvPr>
            <p:cNvCxnSpPr>
              <a:cxnSpLocks/>
            </p:cNvCxnSpPr>
            <p:nvPr/>
          </p:nvCxnSpPr>
          <p:spPr>
            <a:xfrm flipV="1">
              <a:off x="8225460" y="4644584"/>
              <a:ext cx="0" cy="121720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D8726043-FE07-8046-996E-DCC991939793}"/>
                    </a:ext>
                  </a:extLst>
                </p:cNvPr>
                <p:cNvSpPr/>
                <p:nvPr/>
              </p:nvSpPr>
              <p:spPr>
                <a:xfrm>
                  <a:off x="8313561" y="4968057"/>
                  <a:ext cx="1348447"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𝑄</m:t>
                            </m:r>
                          </m:e>
                          <m:sub>
                            <m:r>
                              <a:rPr lang="en-US" sz="2800" b="0" i="1" smtClean="0">
                                <a:latin typeface="Cambria Math" panose="02040503050406030204" pitchFamily="18" charset="0"/>
                              </a:rPr>
                              <m:t>𝑐𝑜𝑚𝑝</m:t>
                            </m:r>
                          </m:sub>
                        </m:sSub>
                      </m:oMath>
                    </m:oMathPara>
                  </a14:m>
                  <a:endParaRPr lang="en-US" sz="2800" dirty="0"/>
                </a:p>
              </p:txBody>
            </p:sp>
          </mc:Choice>
          <mc:Fallback xmlns="">
            <p:sp>
              <p:nvSpPr>
                <p:cNvPr id="50" name="Rectangle 49">
                  <a:extLst>
                    <a:ext uri="{FF2B5EF4-FFF2-40B4-BE49-F238E27FC236}">
                      <a16:creationId xmlns:a16="http://schemas.microsoft.com/office/drawing/2014/main" id="{D8726043-FE07-8046-996E-DCC991939793}"/>
                    </a:ext>
                  </a:extLst>
                </p:cNvPr>
                <p:cNvSpPr>
                  <a:spLocks noRot="1" noChangeAspect="1" noMove="1" noResize="1" noEditPoints="1" noAdjustHandles="1" noChangeArrowheads="1" noChangeShapeType="1" noTextEdit="1"/>
                </p:cNvSpPr>
                <p:nvPr/>
              </p:nvSpPr>
              <p:spPr>
                <a:xfrm>
                  <a:off x="8313561" y="4968057"/>
                  <a:ext cx="1348447" cy="556434"/>
                </a:xfrm>
                <a:prstGeom prst="rect">
                  <a:avLst/>
                </a:prstGeom>
                <a:blipFill>
                  <a:blip r:embed="rId3"/>
                  <a:stretch>
                    <a:fillRect l="-935" b="-13636"/>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D9D51E41-1EC2-8AC3-79D2-E3EB51B77BDE}"/>
              </a:ext>
            </a:extLst>
          </p:cNvPr>
          <p:cNvGrpSpPr/>
          <p:nvPr/>
        </p:nvGrpSpPr>
        <p:grpSpPr>
          <a:xfrm>
            <a:off x="1605205" y="1880234"/>
            <a:ext cx="6488466" cy="4504779"/>
            <a:chOff x="1605205" y="1880234"/>
            <a:chExt cx="6488466" cy="4504779"/>
          </a:xfrm>
        </p:grpSpPr>
        <p:cxnSp>
          <p:nvCxnSpPr>
            <p:cNvPr id="75" name="Straight Arrow Connector 74">
              <a:extLst>
                <a:ext uri="{FF2B5EF4-FFF2-40B4-BE49-F238E27FC236}">
                  <a16:creationId xmlns:a16="http://schemas.microsoft.com/office/drawing/2014/main" id="{CC57CC39-C4AB-B840-A8F7-F28D356ECD37}"/>
                </a:ext>
              </a:extLst>
            </p:cNvPr>
            <p:cNvCxnSpPr>
              <a:cxnSpLocks/>
            </p:cNvCxnSpPr>
            <p:nvPr/>
          </p:nvCxnSpPr>
          <p:spPr>
            <a:xfrm>
              <a:off x="1605205" y="5861793"/>
              <a:ext cx="64884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8598F759-0E2F-0941-B1A5-C8C94E39E1FC}"/>
                    </a:ext>
                  </a:extLst>
                </p:cNvPr>
                <p:cNvSpPr/>
                <p:nvPr/>
              </p:nvSpPr>
              <p:spPr>
                <a:xfrm>
                  <a:off x="4849438" y="5861793"/>
                  <a:ext cx="498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𝑃</m:t>
                        </m:r>
                      </m:oMath>
                    </m:oMathPara>
                  </a14:m>
                  <a:endParaRPr lang="en-US" sz="2800" dirty="0"/>
                </a:p>
              </p:txBody>
            </p:sp>
          </mc:Choice>
          <mc:Fallback xmlns="">
            <p:sp>
              <p:nvSpPr>
                <p:cNvPr id="27" name="Rectangle 26">
                  <a:extLst>
                    <a:ext uri="{FF2B5EF4-FFF2-40B4-BE49-F238E27FC236}">
                      <a16:creationId xmlns:a16="http://schemas.microsoft.com/office/drawing/2014/main" id="{8598F759-0E2F-0941-B1A5-C8C94E39E1FC}"/>
                    </a:ext>
                  </a:extLst>
                </p:cNvPr>
                <p:cNvSpPr>
                  <a:spLocks noRot="1" noChangeAspect="1" noMove="1" noResize="1" noEditPoints="1" noAdjustHandles="1" noChangeArrowheads="1" noChangeShapeType="1" noTextEdit="1"/>
                </p:cNvSpPr>
                <p:nvPr/>
              </p:nvSpPr>
              <p:spPr>
                <a:xfrm>
                  <a:off x="4849438" y="5861793"/>
                  <a:ext cx="498022" cy="523220"/>
                </a:xfrm>
                <a:prstGeom prst="rect">
                  <a:avLst/>
                </a:prstGeom>
                <a:blipFill>
                  <a:blip r:embed="rId4"/>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F793FDF7-DA2E-D549-AA9D-334764CF8205}"/>
                </a:ext>
              </a:extLst>
            </p:cNvPr>
            <p:cNvCxnSpPr>
              <a:cxnSpLocks/>
            </p:cNvCxnSpPr>
            <p:nvPr/>
          </p:nvCxnSpPr>
          <p:spPr>
            <a:xfrm flipV="1">
              <a:off x="8064735" y="1880234"/>
              <a:ext cx="0" cy="398155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AE7A880C-B2E2-7549-9F7C-098AA4FAD868}"/>
                    </a:ext>
                  </a:extLst>
                </p:cNvPr>
                <p:cNvSpPr/>
                <p:nvPr/>
              </p:nvSpPr>
              <p:spPr>
                <a:xfrm>
                  <a:off x="6754071" y="3268175"/>
                  <a:ext cx="11290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𝑗</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𝑄</m:t>
                            </m:r>
                          </m:e>
                          <m:sub>
                            <m:r>
                              <a:rPr lang="en-US" sz="2800" b="0" i="1" smtClean="0">
                                <a:latin typeface="Cambria Math" panose="02040503050406030204" pitchFamily="18" charset="0"/>
                              </a:rPr>
                              <m:t>𝑢𝑛𝑐</m:t>
                            </m:r>
                          </m:sub>
                        </m:sSub>
                      </m:oMath>
                    </m:oMathPara>
                  </a14:m>
                  <a:endParaRPr lang="en-US" sz="2800" dirty="0"/>
                </a:p>
              </p:txBody>
            </p:sp>
          </mc:Choice>
          <mc:Fallback xmlns="">
            <p:sp>
              <p:nvSpPr>
                <p:cNvPr id="77" name="Rectangle 76">
                  <a:extLst>
                    <a:ext uri="{FF2B5EF4-FFF2-40B4-BE49-F238E27FC236}">
                      <a16:creationId xmlns:a16="http://schemas.microsoft.com/office/drawing/2014/main" id="{AE7A880C-B2E2-7549-9F7C-098AA4FAD868}"/>
                    </a:ext>
                  </a:extLst>
                </p:cNvPr>
                <p:cNvSpPr>
                  <a:spLocks noRot="1" noChangeAspect="1" noMove="1" noResize="1" noEditPoints="1" noAdjustHandles="1" noChangeArrowheads="1" noChangeShapeType="1" noTextEdit="1"/>
                </p:cNvSpPr>
                <p:nvPr/>
              </p:nvSpPr>
              <p:spPr>
                <a:xfrm>
                  <a:off x="6754071" y="3268175"/>
                  <a:ext cx="1129092" cy="523220"/>
                </a:xfrm>
                <a:prstGeom prst="rect">
                  <a:avLst/>
                </a:prstGeom>
                <a:blipFill>
                  <a:blip r:embed="rId5"/>
                  <a:stretch>
                    <a:fillRect l="-1111" b="-16667"/>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7BEF549E-1DA6-DE4D-9279-DCFB0EFB951B}"/>
                </a:ext>
              </a:extLst>
            </p:cNvPr>
            <p:cNvCxnSpPr>
              <a:cxnSpLocks/>
            </p:cNvCxnSpPr>
            <p:nvPr/>
          </p:nvCxnSpPr>
          <p:spPr>
            <a:xfrm flipV="1">
              <a:off x="1634795" y="1971259"/>
              <a:ext cx="6283965" cy="3890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2446C74D-6138-DF42-96E8-EFBFF17F15FE}"/>
                    </a:ext>
                  </a:extLst>
                </p:cNvPr>
                <p:cNvSpPr/>
                <p:nvPr/>
              </p:nvSpPr>
              <p:spPr>
                <a:xfrm>
                  <a:off x="3617450" y="3268175"/>
                  <a:ext cx="937435"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𝑢𝑛𝑐</m:t>
                                </m:r>
                              </m:sub>
                            </m:sSub>
                          </m:e>
                        </m:acc>
                      </m:oMath>
                    </m:oMathPara>
                  </a14:m>
                  <a:endParaRPr lang="en-US" sz="2800" dirty="0"/>
                </a:p>
              </p:txBody>
            </p:sp>
          </mc:Choice>
          <mc:Fallback xmlns="">
            <p:sp>
              <p:nvSpPr>
                <p:cNvPr id="51" name="Rectangle 50">
                  <a:extLst>
                    <a:ext uri="{FF2B5EF4-FFF2-40B4-BE49-F238E27FC236}">
                      <a16:creationId xmlns:a16="http://schemas.microsoft.com/office/drawing/2014/main" id="{2446C74D-6138-DF42-96E8-EFBFF17F15FE}"/>
                    </a:ext>
                  </a:extLst>
                </p:cNvPr>
                <p:cNvSpPr>
                  <a:spLocks noRot="1" noChangeAspect="1" noMove="1" noResize="1" noEditPoints="1" noAdjustHandles="1" noChangeArrowheads="1" noChangeShapeType="1" noTextEdit="1"/>
                </p:cNvSpPr>
                <p:nvPr/>
              </p:nvSpPr>
              <p:spPr>
                <a:xfrm>
                  <a:off x="3617450" y="3268175"/>
                  <a:ext cx="937435" cy="524118"/>
                </a:xfrm>
                <a:prstGeom prst="rect">
                  <a:avLst/>
                </a:prstGeom>
                <a:blipFill>
                  <a:blip r:embed="rId6"/>
                  <a:stretch>
                    <a:fillRect b="-238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367FC951-0CE4-C762-FECD-6DB1C6AC647D}"/>
              </a:ext>
            </a:extLst>
          </p:cNvPr>
          <p:cNvGrpSpPr/>
          <p:nvPr/>
        </p:nvGrpSpPr>
        <p:grpSpPr>
          <a:xfrm>
            <a:off x="1629886" y="4429051"/>
            <a:ext cx="6318464" cy="1432742"/>
            <a:chOff x="1629886" y="4429051"/>
            <a:chExt cx="6318464" cy="1432742"/>
          </a:xfrm>
        </p:grpSpPr>
        <p:cxnSp>
          <p:nvCxnSpPr>
            <p:cNvPr id="44" name="Straight Arrow Connector 43">
              <a:extLst>
                <a:ext uri="{FF2B5EF4-FFF2-40B4-BE49-F238E27FC236}">
                  <a16:creationId xmlns:a16="http://schemas.microsoft.com/office/drawing/2014/main" id="{7D557BCB-B787-8144-94A9-D8B96BC90935}"/>
                </a:ext>
              </a:extLst>
            </p:cNvPr>
            <p:cNvCxnSpPr>
              <a:cxnSpLocks/>
            </p:cNvCxnSpPr>
            <p:nvPr/>
          </p:nvCxnSpPr>
          <p:spPr>
            <a:xfrm flipV="1">
              <a:off x="1629886" y="4624717"/>
              <a:ext cx="6318464" cy="1237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340C8BAA-CC94-3E40-AC30-594892C25629}"/>
                    </a:ext>
                  </a:extLst>
                </p:cNvPr>
                <p:cNvSpPr/>
                <p:nvPr/>
              </p:nvSpPr>
              <p:spPr>
                <a:xfrm>
                  <a:off x="4616306" y="4429051"/>
                  <a:ext cx="1156792" cy="567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𝑐𝑜𝑚𝑝</m:t>
                                </m:r>
                              </m:sub>
                            </m:sSub>
                          </m:e>
                        </m:acc>
                      </m:oMath>
                    </m:oMathPara>
                  </a14:m>
                  <a:endParaRPr lang="en-US" sz="2800" dirty="0"/>
                </a:p>
              </p:txBody>
            </p:sp>
          </mc:Choice>
          <mc:Fallback xmlns="">
            <p:sp>
              <p:nvSpPr>
                <p:cNvPr id="52" name="Rectangle 51">
                  <a:extLst>
                    <a:ext uri="{FF2B5EF4-FFF2-40B4-BE49-F238E27FC236}">
                      <a16:creationId xmlns:a16="http://schemas.microsoft.com/office/drawing/2014/main" id="{340C8BAA-CC94-3E40-AC30-594892C25629}"/>
                    </a:ext>
                  </a:extLst>
                </p:cNvPr>
                <p:cNvSpPr>
                  <a:spLocks noRot="1" noChangeAspect="1" noMove="1" noResize="1" noEditPoints="1" noAdjustHandles="1" noChangeArrowheads="1" noChangeShapeType="1" noTextEdit="1"/>
                </p:cNvSpPr>
                <p:nvPr/>
              </p:nvSpPr>
              <p:spPr>
                <a:xfrm>
                  <a:off x="4616306" y="4429051"/>
                  <a:ext cx="1156792" cy="567271"/>
                </a:xfrm>
                <a:prstGeom prst="rect">
                  <a:avLst/>
                </a:prstGeom>
                <a:blipFill>
                  <a:blip r:embed="rId7"/>
                  <a:stretch>
                    <a:fillRect b="-6522"/>
                  </a:stretch>
                </a:blipFill>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8160CBAD-69B8-7BF4-73D3-B9446D7B4291}"/>
              </a:ext>
            </a:extLst>
          </p:cNvPr>
          <p:cNvSpPr>
            <a:spLocks noGrp="1"/>
          </p:cNvSpPr>
          <p:nvPr>
            <p:ph type="title"/>
          </p:nvPr>
        </p:nvSpPr>
        <p:spPr/>
        <p:txBody>
          <a:bodyPr/>
          <a:lstStyle/>
          <a:p>
            <a:r>
              <a:rPr lang="en-US" dirty="0">
                <a:cs typeface="Times New Roman" panose="02020603050405020304" pitchFamily="18" charset="0"/>
              </a:rPr>
              <a:t>Reactive power compensation</a:t>
            </a:r>
            <a:endParaRPr lang="en-US" dirty="0"/>
          </a:p>
        </p:txBody>
      </p:sp>
    </p:spTree>
    <p:extLst>
      <p:ext uri="{BB962C8B-B14F-4D97-AF65-F5344CB8AC3E}">
        <p14:creationId xmlns:p14="http://schemas.microsoft.com/office/powerpoint/2010/main" val="372369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Typical load profiles of residential consumers</a:t>
            </a:r>
          </a:p>
        </p:txBody>
      </p:sp>
      <p:sp>
        <p:nvSpPr>
          <p:cNvPr id="4" name="Slide Number Placeholder 3"/>
          <p:cNvSpPr>
            <a:spLocks noGrp="1"/>
          </p:cNvSpPr>
          <p:nvPr>
            <p:ph type="sldNum" sz="quarter" idx="12"/>
          </p:nvPr>
        </p:nvSpPr>
        <p:spPr/>
        <p:txBody>
          <a:bodyPr/>
          <a:lstStyle/>
          <a:p>
            <a:pPr>
              <a:defRPr/>
            </a:pPr>
            <a:fld id="{AFB2084E-A85A-944C-A0E9-AE9E071904C4}" type="slidenum">
              <a:rPr lang="en-US" smtClean="0"/>
              <a:pPr>
                <a:defRPr/>
              </a:pPr>
              <a:t>6</a:t>
            </a:fld>
            <a:endParaRPr lang="en-US" dirty="0">
              <a:solidFill>
                <a:schemeClr val="tx1"/>
              </a:solidFill>
            </a:endParaRPr>
          </a:p>
        </p:txBody>
      </p:sp>
      <p:graphicFrame>
        <p:nvGraphicFramePr>
          <p:cNvPr id="7" name="Object 6"/>
          <p:cNvGraphicFramePr>
            <a:graphicFrameLocks noChangeAspect="1"/>
          </p:cNvGraphicFramePr>
          <p:nvPr/>
        </p:nvGraphicFramePr>
        <p:xfrm>
          <a:off x="2410468" y="1209288"/>
          <a:ext cx="7357941" cy="5532081"/>
        </p:xfrm>
        <a:graphic>
          <a:graphicData uri="http://schemas.openxmlformats.org/presentationml/2006/ole">
            <mc:AlternateContent xmlns:mc="http://schemas.openxmlformats.org/markup-compatibility/2006">
              <mc:Choice xmlns:v="urn:schemas-microsoft-com:vml" Requires="v">
                <p:oleObj name="Document" r:id="rId2" imgW="3429000" imgH="2578100" progId="Word.Document.12">
                  <p:embed/>
                </p:oleObj>
              </mc:Choice>
              <mc:Fallback>
                <p:oleObj name="Document" r:id="rId2" imgW="3429000" imgH="2578100" progId="Word.Document.12">
                  <p:embed/>
                  <p:pic>
                    <p:nvPicPr>
                      <p:cNvPr id="7" name="Object 6"/>
                      <p:cNvPicPr/>
                      <p:nvPr/>
                    </p:nvPicPr>
                    <p:blipFill>
                      <a:blip r:embed="rId3"/>
                      <a:stretch>
                        <a:fillRect/>
                      </a:stretch>
                    </p:blipFill>
                    <p:spPr>
                      <a:xfrm>
                        <a:off x="2410468" y="1209288"/>
                        <a:ext cx="7357941" cy="5532081"/>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E213C859-BD57-1B4B-A813-F31013CBB20D}"/>
              </a:ext>
            </a:extLst>
          </p:cNvPr>
          <p:cNvSpPr>
            <a:spLocks noGrp="1"/>
          </p:cNvSpPr>
          <p:nvPr>
            <p:ph type="dt" sz="half" idx="10"/>
          </p:nvPr>
        </p:nvSpPr>
        <p:spPr/>
        <p:txBody>
          <a:bodyPr/>
          <a:lstStyle/>
          <a:p>
            <a:r>
              <a:rPr lang="en-US" altLang="x-none"/>
              <a:t>© 2023 Daniel Kirschen</a:t>
            </a:r>
          </a:p>
        </p:txBody>
      </p:sp>
    </p:spTree>
    <p:extLst>
      <p:ext uri="{BB962C8B-B14F-4D97-AF65-F5344CB8AC3E}">
        <p14:creationId xmlns:p14="http://schemas.microsoft.com/office/powerpoint/2010/main" val="64831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A7C1-5A44-11E7-9DF7-84A6092887F8}"/>
              </a:ext>
            </a:extLst>
          </p:cNvPr>
          <p:cNvSpPr>
            <a:spLocks noGrp="1"/>
          </p:cNvSpPr>
          <p:nvPr>
            <p:ph type="title"/>
          </p:nvPr>
        </p:nvSpPr>
        <p:spPr>
          <a:xfrm>
            <a:off x="838200" y="365125"/>
            <a:ext cx="10515600" cy="1009363"/>
          </a:xfrm>
        </p:spPr>
        <p:txBody>
          <a:bodyPr vert="horz" lIns="91440" tIns="45720" rIns="91440" bIns="45720" rtlCol="0" anchor="ctr">
            <a:normAutofit fontScale="90000"/>
          </a:bodyPr>
          <a:lstStyle/>
          <a:p>
            <a:r>
              <a:rPr lang="en-US" sz="3600" dirty="0"/>
              <a:t>Power consumption profiles of fours houses, recorded every minute over the course of the same day</a:t>
            </a:r>
          </a:p>
        </p:txBody>
      </p:sp>
      <p:pic>
        <p:nvPicPr>
          <p:cNvPr id="11" name="Picture 10">
            <a:extLst>
              <a:ext uri="{FF2B5EF4-FFF2-40B4-BE49-F238E27FC236}">
                <a16:creationId xmlns:a16="http://schemas.microsoft.com/office/drawing/2014/main" id="{AC7BD618-7C5D-D451-AE52-6A1EB2764B84}"/>
              </a:ext>
            </a:extLst>
          </p:cNvPr>
          <p:cNvPicPr>
            <a:picLocks noChangeAspect="1"/>
          </p:cNvPicPr>
          <p:nvPr/>
        </p:nvPicPr>
        <p:blipFill>
          <a:blip r:embed="rId2"/>
          <a:stretch>
            <a:fillRect/>
          </a:stretch>
        </p:blipFill>
        <p:spPr>
          <a:xfrm>
            <a:off x="2645903" y="1555668"/>
            <a:ext cx="7917070" cy="5302332"/>
          </a:xfrm>
          <a:prstGeom prst="rect">
            <a:avLst/>
          </a:prstGeom>
          <a:noFill/>
        </p:spPr>
      </p:pic>
      <p:sp>
        <p:nvSpPr>
          <p:cNvPr id="14" name="Date Placeholder 13">
            <a:extLst>
              <a:ext uri="{FF2B5EF4-FFF2-40B4-BE49-F238E27FC236}">
                <a16:creationId xmlns:a16="http://schemas.microsoft.com/office/drawing/2014/main" id="{B963F3C8-E95E-7B3A-982E-160B0A3C574C}"/>
              </a:ext>
            </a:extLst>
          </p:cNvPr>
          <p:cNvSpPr>
            <a:spLocks noGrp="1"/>
          </p:cNvSpPr>
          <p:nvPr>
            <p:ph type="dt" sz="half" idx="10"/>
          </p:nvPr>
        </p:nvSpPr>
        <p:spPr>
          <a:xfrm>
            <a:off x="-1" y="6553839"/>
            <a:ext cx="3146961" cy="365125"/>
          </a:xfrm>
        </p:spPr>
        <p:txBody>
          <a:bodyPr anchor="ctr">
            <a:normAutofit/>
          </a:bodyPr>
          <a:lstStyle/>
          <a:p>
            <a:pPr>
              <a:spcAft>
                <a:spcPts val="600"/>
              </a:spcAft>
            </a:pPr>
            <a:r>
              <a:rPr lang="en-US"/>
              <a:t>© 2023 Daniel Kirschen</a:t>
            </a:r>
          </a:p>
        </p:txBody>
      </p:sp>
      <p:sp>
        <p:nvSpPr>
          <p:cNvPr id="15" name="Slide Number Placeholder 14">
            <a:extLst>
              <a:ext uri="{FF2B5EF4-FFF2-40B4-BE49-F238E27FC236}">
                <a16:creationId xmlns:a16="http://schemas.microsoft.com/office/drawing/2014/main" id="{8FE63072-50EE-6D55-BD46-DE6C6E3BC81F}"/>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FCB180D8-E0A1-9942-B80E-E3902DFFCBF1}" type="slidenum">
              <a:rPr lang="en-US" smtClean="0"/>
              <a:pPr>
                <a:spcAft>
                  <a:spcPts val="600"/>
                </a:spcAft>
              </a:pPr>
              <a:t>7</a:t>
            </a:fld>
            <a:endParaRPr lang="en-US"/>
          </a:p>
        </p:txBody>
      </p:sp>
    </p:spTree>
    <p:extLst>
      <p:ext uri="{BB962C8B-B14F-4D97-AF65-F5344CB8AC3E}">
        <p14:creationId xmlns:p14="http://schemas.microsoft.com/office/powerpoint/2010/main" val="9263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1E1D-E42F-0D5D-3FD3-EB6B63437543}"/>
              </a:ext>
            </a:extLst>
          </p:cNvPr>
          <p:cNvSpPr>
            <a:spLocks noGrp="1"/>
          </p:cNvSpPr>
          <p:nvPr>
            <p:ph type="title"/>
          </p:nvPr>
        </p:nvSpPr>
        <p:spPr>
          <a:xfrm>
            <a:off x="838200" y="365125"/>
            <a:ext cx="10515600" cy="1009363"/>
          </a:xfrm>
        </p:spPr>
        <p:txBody>
          <a:bodyPr anchor="ctr">
            <a:normAutofit/>
          </a:bodyPr>
          <a:lstStyle/>
          <a:p>
            <a:r>
              <a:rPr lang="en-US" sz="3200" dirty="0"/>
              <a:t>Aggregated power consumption profile of 16 houses, recorded every minute over the course of the same day</a:t>
            </a:r>
          </a:p>
        </p:txBody>
      </p:sp>
      <p:sp>
        <p:nvSpPr>
          <p:cNvPr id="4" name="Date Placeholder 3">
            <a:extLst>
              <a:ext uri="{FF2B5EF4-FFF2-40B4-BE49-F238E27FC236}">
                <a16:creationId xmlns:a16="http://schemas.microsoft.com/office/drawing/2014/main" id="{B34C0486-DE89-DBBF-6ED6-640CF5E71DD8}"/>
              </a:ext>
            </a:extLst>
          </p:cNvPr>
          <p:cNvSpPr>
            <a:spLocks noGrp="1"/>
          </p:cNvSpPr>
          <p:nvPr>
            <p:ph type="dt" sz="half" idx="10"/>
          </p:nvPr>
        </p:nvSpPr>
        <p:spPr>
          <a:xfrm>
            <a:off x="-1" y="6553839"/>
            <a:ext cx="3146961" cy="365125"/>
          </a:xfrm>
        </p:spPr>
        <p:txBody>
          <a:bodyPr anchor="ctr">
            <a:normAutofit/>
          </a:bodyPr>
          <a:lstStyle/>
          <a:p>
            <a:pPr>
              <a:spcAft>
                <a:spcPts val="600"/>
              </a:spcAft>
            </a:pPr>
            <a:r>
              <a:rPr lang="en-US"/>
              <a:t>© 2023 Daniel Kirschen</a:t>
            </a:r>
          </a:p>
        </p:txBody>
      </p:sp>
      <p:sp>
        <p:nvSpPr>
          <p:cNvPr id="5" name="Slide Number Placeholder 4">
            <a:extLst>
              <a:ext uri="{FF2B5EF4-FFF2-40B4-BE49-F238E27FC236}">
                <a16:creationId xmlns:a16="http://schemas.microsoft.com/office/drawing/2014/main" id="{A380095F-9F76-19DC-AD55-C4A5E518A546}"/>
              </a:ext>
            </a:extLst>
          </p:cNvPr>
          <p:cNvSpPr>
            <a:spLocks noGrp="1"/>
          </p:cNvSpPr>
          <p:nvPr>
            <p:ph type="sldNum" sz="quarter" idx="12"/>
          </p:nvPr>
        </p:nvSpPr>
        <p:spPr>
          <a:xfrm>
            <a:off x="9448800" y="6638306"/>
            <a:ext cx="2743200" cy="280658"/>
          </a:xfrm>
        </p:spPr>
        <p:txBody>
          <a:bodyPr anchor="ctr">
            <a:normAutofit/>
          </a:bodyPr>
          <a:lstStyle/>
          <a:p>
            <a:pPr>
              <a:spcAft>
                <a:spcPts val="600"/>
              </a:spcAft>
            </a:pPr>
            <a:fld id="{FCB180D8-E0A1-9942-B80E-E3902DFFCBF1}" type="slidenum">
              <a:rPr lang="en-US" smtClean="0"/>
              <a:pPr>
                <a:spcAft>
                  <a:spcPts val="600"/>
                </a:spcAft>
              </a:pPr>
              <a:t>8</a:t>
            </a:fld>
            <a:endParaRPr lang="en-US"/>
          </a:p>
        </p:txBody>
      </p:sp>
      <p:graphicFrame>
        <p:nvGraphicFramePr>
          <p:cNvPr id="3" name="Chart 2">
            <a:extLst>
              <a:ext uri="{FF2B5EF4-FFF2-40B4-BE49-F238E27FC236}">
                <a16:creationId xmlns:a16="http://schemas.microsoft.com/office/drawing/2014/main" id="{94B1AD11-743C-4A38-2828-5B9750545F40}"/>
              </a:ext>
            </a:extLst>
          </p:cNvPr>
          <p:cNvGraphicFramePr>
            <a:graphicFrameLocks noGrp="1"/>
          </p:cNvGraphicFramePr>
          <p:nvPr>
            <p:extLst>
              <p:ext uri="{D42A27DB-BD31-4B8C-83A1-F6EECF244321}">
                <p14:modId xmlns:p14="http://schemas.microsoft.com/office/powerpoint/2010/main" val="3363096133"/>
              </p:ext>
            </p:extLst>
          </p:nvPr>
        </p:nvGraphicFramePr>
        <p:xfrm>
          <a:off x="838200" y="1555668"/>
          <a:ext cx="10515600" cy="46212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569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88B38-BD45-5898-41BD-CF829A3A60DF}"/>
              </a:ext>
            </a:extLst>
          </p:cNvPr>
          <p:cNvSpPr>
            <a:spLocks noGrp="1"/>
          </p:cNvSpPr>
          <p:nvPr>
            <p:ph type="title"/>
          </p:nvPr>
        </p:nvSpPr>
        <p:spPr>
          <a:xfrm>
            <a:off x="838200" y="234497"/>
            <a:ext cx="10515600" cy="1009363"/>
          </a:xfrm>
        </p:spPr>
        <p:txBody>
          <a:bodyPr>
            <a:normAutofit fontScale="90000"/>
          </a:bodyPr>
          <a:lstStyle/>
          <a:p>
            <a:r>
              <a:rPr lang="en-US" sz="3600" dirty="0"/>
              <a:t>Summary data about the profiles of the four houses and the aggregation of the 16 houses</a:t>
            </a:r>
          </a:p>
        </p:txBody>
      </p:sp>
      <p:sp>
        <p:nvSpPr>
          <p:cNvPr id="4" name="Date Placeholder 3">
            <a:extLst>
              <a:ext uri="{FF2B5EF4-FFF2-40B4-BE49-F238E27FC236}">
                <a16:creationId xmlns:a16="http://schemas.microsoft.com/office/drawing/2014/main" id="{EFF52439-7460-7735-A49D-9788CB727F2E}"/>
              </a:ext>
            </a:extLst>
          </p:cNvPr>
          <p:cNvSpPr>
            <a:spLocks noGrp="1"/>
          </p:cNvSpPr>
          <p:nvPr>
            <p:ph type="dt" sz="half" idx="10"/>
          </p:nvPr>
        </p:nvSpPr>
        <p:spPr>
          <a:xfrm>
            <a:off x="-1" y="6614600"/>
            <a:ext cx="3325091" cy="365125"/>
          </a:xfrm>
        </p:spPr>
        <p:txBody>
          <a:bodyPr/>
          <a:lstStyle/>
          <a:p>
            <a:r>
              <a:rPr lang="en-US"/>
              <a:t>© 2023 Daniel Kirschen</a:t>
            </a:r>
            <a:endParaRPr lang="en-US" dirty="0"/>
          </a:p>
        </p:txBody>
      </p:sp>
      <p:sp>
        <p:nvSpPr>
          <p:cNvPr id="5" name="Slide Number Placeholder 4">
            <a:extLst>
              <a:ext uri="{FF2B5EF4-FFF2-40B4-BE49-F238E27FC236}">
                <a16:creationId xmlns:a16="http://schemas.microsoft.com/office/drawing/2014/main" id="{044D0BB9-8753-D0F5-CD35-6250C1BB8AED}"/>
              </a:ext>
            </a:extLst>
          </p:cNvPr>
          <p:cNvSpPr>
            <a:spLocks noGrp="1"/>
          </p:cNvSpPr>
          <p:nvPr>
            <p:ph type="sldNum" sz="quarter" idx="12"/>
          </p:nvPr>
        </p:nvSpPr>
        <p:spPr/>
        <p:txBody>
          <a:bodyPr/>
          <a:lstStyle/>
          <a:p>
            <a:fld id="{FCB180D8-E0A1-9942-B80E-E3902DFFCBF1}" type="slidenum">
              <a:rPr lang="en-US" smtClean="0"/>
              <a:t>9</a:t>
            </a:fld>
            <a:endParaRPr lang="en-US"/>
          </a:p>
        </p:txBody>
      </p:sp>
      <p:graphicFrame>
        <p:nvGraphicFramePr>
          <p:cNvPr id="7" name="Table 6">
            <a:extLst>
              <a:ext uri="{FF2B5EF4-FFF2-40B4-BE49-F238E27FC236}">
                <a16:creationId xmlns:a16="http://schemas.microsoft.com/office/drawing/2014/main" id="{96842938-EFA7-6DE6-BF89-72BAD1059D95}"/>
              </a:ext>
            </a:extLst>
          </p:cNvPr>
          <p:cNvGraphicFramePr>
            <a:graphicFrameLocks noGrp="1"/>
          </p:cNvGraphicFramePr>
          <p:nvPr>
            <p:extLst>
              <p:ext uri="{D42A27DB-BD31-4B8C-83A1-F6EECF244321}">
                <p14:modId xmlns:p14="http://schemas.microsoft.com/office/powerpoint/2010/main" val="2081143547"/>
              </p:ext>
            </p:extLst>
          </p:nvPr>
        </p:nvGraphicFramePr>
        <p:xfrm>
          <a:off x="571005" y="1720417"/>
          <a:ext cx="10782795" cy="4607628"/>
        </p:xfrm>
        <a:graphic>
          <a:graphicData uri="http://schemas.openxmlformats.org/drawingml/2006/table">
            <a:tbl>
              <a:tblPr firstRow="1" firstCol="1" bandRow="1">
                <a:tableStyleId>{5C22544A-7EE6-4342-B048-85BDC9FD1C3A}</a:tableStyleId>
              </a:tblPr>
              <a:tblGrid>
                <a:gridCol w="2828270">
                  <a:extLst>
                    <a:ext uri="{9D8B030D-6E8A-4147-A177-3AD203B41FA5}">
                      <a16:colId xmlns:a16="http://schemas.microsoft.com/office/drawing/2014/main" val="1199989726"/>
                    </a:ext>
                  </a:extLst>
                </a:gridCol>
                <a:gridCol w="1590905">
                  <a:extLst>
                    <a:ext uri="{9D8B030D-6E8A-4147-A177-3AD203B41FA5}">
                      <a16:colId xmlns:a16="http://schemas.microsoft.com/office/drawing/2014/main" val="1662302424"/>
                    </a:ext>
                  </a:extLst>
                </a:gridCol>
                <a:gridCol w="1590905">
                  <a:extLst>
                    <a:ext uri="{9D8B030D-6E8A-4147-A177-3AD203B41FA5}">
                      <a16:colId xmlns:a16="http://schemas.microsoft.com/office/drawing/2014/main" val="1295635039"/>
                    </a:ext>
                  </a:extLst>
                </a:gridCol>
                <a:gridCol w="1590905">
                  <a:extLst>
                    <a:ext uri="{9D8B030D-6E8A-4147-A177-3AD203B41FA5}">
                      <a16:colId xmlns:a16="http://schemas.microsoft.com/office/drawing/2014/main" val="1056789719"/>
                    </a:ext>
                  </a:extLst>
                </a:gridCol>
                <a:gridCol w="1590905">
                  <a:extLst>
                    <a:ext uri="{9D8B030D-6E8A-4147-A177-3AD203B41FA5}">
                      <a16:colId xmlns:a16="http://schemas.microsoft.com/office/drawing/2014/main" val="1051772637"/>
                    </a:ext>
                  </a:extLst>
                </a:gridCol>
                <a:gridCol w="1590905">
                  <a:extLst>
                    <a:ext uri="{9D8B030D-6E8A-4147-A177-3AD203B41FA5}">
                      <a16:colId xmlns:a16="http://schemas.microsoft.com/office/drawing/2014/main" val="3070552039"/>
                    </a:ext>
                  </a:extLst>
                </a:gridCol>
              </a:tblGrid>
              <a:tr h="641897">
                <a:tc>
                  <a:txBody>
                    <a:bodyPr/>
                    <a:lstStyle/>
                    <a:p>
                      <a:pPr marL="0" marR="0" algn="l">
                        <a:spcBef>
                          <a:spcPts val="0"/>
                        </a:spcBef>
                        <a:spcAft>
                          <a:spcPts val="0"/>
                        </a:spcAft>
                      </a:pPr>
                      <a:r>
                        <a:rPr lang="en-US" sz="2400" dirty="0">
                          <a:effectLst/>
                        </a:rPr>
                        <a:t>House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16 houses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43681852"/>
                  </a:ext>
                </a:extLst>
              </a:tr>
              <a:tr h="641897">
                <a:tc>
                  <a:txBody>
                    <a:bodyPr/>
                    <a:lstStyle/>
                    <a:p>
                      <a:pPr marL="0" marR="0" algn="l">
                        <a:spcBef>
                          <a:spcPts val="0"/>
                        </a:spcBef>
                        <a:spcAft>
                          <a:spcPts val="0"/>
                        </a:spcAft>
                      </a:pPr>
                      <a:r>
                        <a:rPr lang="en-US" sz="2400">
                          <a:effectLst/>
                        </a:rPr>
                        <a:t>Peak load (kW)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5.013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3.413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8.464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7.157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24.887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8321509"/>
                  </a:ext>
                </a:extLst>
              </a:tr>
              <a:tr h="756246">
                <a:tc>
                  <a:txBody>
                    <a:bodyPr/>
                    <a:lstStyle/>
                    <a:p>
                      <a:pPr marL="0" marR="0" algn="l">
                        <a:spcBef>
                          <a:spcPts val="0"/>
                        </a:spcBef>
                        <a:spcAft>
                          <a:spcPts val="0"/>
                        </a:spcAft>
                      </a:pPr>
                      <a:r>
                        <a:rPr lang="en-US" sz="2400">
                          <a:effectLst/>
                        </a:rPr>
                        <a:t>Minimum load (kW)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0.045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0.083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0.141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0.179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2.454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3013199"/>
                  </a:ext>
                </a:extLst>
              </a:tr>
              <a:tr h="641897">
                <a:tc>
                  <a:txBody>
                    <a:bodyPr/>
                    <a:lstStyle/>
                    <a:p>
                      <a:pPr marL="0" marR="0" algn="l">
                        <a:spcBef>
                          <a:spcPts val="0"/>
                        </a:spcBef>
                        <a:spcAft>
                          <a:spcPts val="0"/>
                        </a:spcAft>
                      </a:pPr>
                      <a:r>
                        <a:rPr lang="en-US" sz="2400">
                          <a:effectLst/>
                        </a:rPr>
                        <a:t>Average load (kW)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0.507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0.3027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dirty="0">
                          <a:effectLst/>
                        </a:rPr>
                        <a:t>0.7398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0.5747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6.985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5455854"/>
                  </a:ext>
                </a:extLst>
              </a:tr>
              <a:tr h="641897">
                <a:tc>
                  <a:txBody>
                    <a:bodyPr/>
                    <a:lstStyle/>
                    <a:p>
                      <a:pPr marL="0" marR="0" algn="l">
                        <a:spcBef>
                          <a:spcPts val="0"/>
                        </a:spcBef>
                        <a:spcAft>
                          <a:spcPts val="0"/>
                        </a:spcAft>
                      </a:pPr>
                      <a:r>
                        <a:rPr lang="en-US" sz="2400">
                          <a:effectLst/>
                        </a:rPr>
                        <a:t>Energy (kWh)</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12.171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7.264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17.754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13.794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167.633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7727758"/>
                  </a:ext>
                </a:extLst>
              </a:tr>
              <a:tr h="641897">
                <a:tc>
                  <a:txBody>
                    <a:bodyPr/>
                    <a:lstStyle/>
                    <a:p>
                      <a:pPr marL="0" marR="0" algn="l">
                        <a:spcBef>
                          <a:spcPts val="0"/>
                        </a:spcBef>
                        <a:spcAft>
                          <a:spcPts val="0"/>
                        </a:spcAft>
                      </a:pPr>
                      <a:r>
                        <a:rPr lang="en-US" sz="2400">
                          <a:effectLst/>
                        </a:rPr>
                        <a:t>Peak/average ratio</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9.88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11.27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11.44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12.45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3.56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6196614"/>
                  </a:ext>
                </a:extLst>
              </a:tr>
              <a:tr h="641897">
                <a:tc>
                  <a:txBody>
                    <a:bodyPr/>
                    <a:lstStyle/>
                    <a:p>
                      <a:pPr marL="0" marR="0" algn="l">
                        <a:spcBef>
                          <a:spcPts val="0"/>
                        </a:spcBef>
                        <a:spcAft>
                          <a:spcPts val="0"/>
                        </a:spcAft>
                      </a:pPr>
                      <a:r>
                        <a:rPr lang="en-US" sz="2400">
                          <a:effectLst/>
                        </a:rPr>
                        <a:t>Capacity Factor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10.1%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a:effectLst/>
                        </a:rPr>
                        <a:t>8.9%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dirty="0">
                          <a:effectLst/>
                        </a:rPr>
                        <a:t>8.7%</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dirty="0">
                          <a:effectLst/>
                        </a:rPr>
                        <a:t>8.0%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2400" dirty="0">
                          <a:effectLst/>
                        </a:rPr>
                        <a:t>28.1%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6774162"/>
                  </a:ext>
                </a:extLst>
              </a:tr>
            </a:tbl>
          </a:graphicData>
        </a:graphic>
      </p:graphicFrame>
    </p:spTree>
    <p:extLst>
      <p:ext uri="{BB962C8B-B14F-4D97-AF65-F5344CB8AC3E}">
        <p14:creationId xmlns:p14="http://schemas.microsoft.com/office/powerpoint/2010/main" val="26696253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97FD10D-0B40-4B44-A7D5-85133005A7CF}" vid="{047D7F5B-D1C2-9E40-AEA8-039029FE4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2859</TotalTime>
  <Words>3046</Words>
  <Application>Microsoft Macintosh PowerPoint</Application>
  <PresentationFormat>Widescreen</PresentationFormat>
  <Paragraphs>634</Paragraphs>
  <Slides>57</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Wingdings</vt:lpstr>
      <vt:lpstr>Custom Design</vt:lpstr>
      <vt:lpstr>Document</vt:lpstr>
      <vt:lpstr>Chapter 2:  Electrical Loads and the Demand for Electricity </vt:lpstr>
      <vt:lpstr>Simplified wiring diagram of a house</vt:lpstr>
      <vt:lpstr>Quantifying loads</vt:lpstr>
      <vt:lpstr>Typical load profiles of residential consumers</vt:lpstr>
      <vt:lpstr>Typical load profiles of residential consumers</vt:lpstr>
      <vt:lpstr>Typical load profiles of residential consumers</vt:lpstr>
      <vt:lpstr>Power consumption profiles of fours houses, recorded every minute over the course of the same day</vt:lpstr>
      <vt:lpstr>Aggregated power consumption profile of 16 houses, recorded every minute over the course of the same day</vt:lpstr>
      <vt:lpstr>Summary data about the profiles of the four houses and the aggregation of the 16 houses</vt:lpstr>
      <vt:lpstr>Aggregation</vt:lpstr>
      <vt:lpstr>Commercial consumer: “Education”</vt:lpstr>
      <vt:lpstr>Commercial consumer: “Retail”</vt:lpstr>
      <vt:lpstr>Commercial consumer: “Legal and Marketing”</vt:lpstr>
      <vt:lpstr>Commercial consumer: “Hotel Restaurant”</vt:lpstr>
      <vt:lpstr>Industrial Consumers</vt:lpstr>
      <vt:lpstr>Aggregation over a large region</vt:lpstr>
      <vt:lpstr>Aggregated load profile for the MISO region Data recorded every 5 minutes on August 12, 2020</vt:lpstr>
      <vt:lpstr>Short-term effects on load profile</vt:lpstr>
      <vt:lpstr>Effect of temperature on electricity demand</vt:lpstr>
      <vt:lpstr>Load profiles on the days with the highest and lowest loads in Great Britain</vt:lpstr>
      <vt:lpstr>Load profiles on the days with the highest and lowest loads in Texas</vt:lpstr>
      <vt:lpstr>Effect of the total solar eclipse on demand 11th August 1999 on the load in Great Britain</vt:lpstr>
      <vt:lpstr>Brazil vs. Chile June 24, 2010</vt:lpstr>
      <vt:lpstr>Long term effects on the demand</vt:lpstr>
      <vt:lpstr>U.S. electricity use growth rate</vt:lpstr>
      <vt:lpstr>Electricity demand &amp; economic activity</vt:lpstr>
      <vt:lpstr>Long term forecasts</vt:lpstr>
      <vt:lpstr>US electricity use by end-use sector</vt:lpstr>
      <vt:lpstr>Effect of increasing amounts of behind-the-meter solar generation capacity on the shape of the system load for a typical spring day in New England</vt:lpstr>
      <vt:lpstr>The California “Duck Curve”</vt:lpstr>
      <vt:lpstr>Metering and billing</vt:lpstr>
      <vt:lpstr>Electromechanical meter</vt:lpstr>
      <vt:lpstr>“Smart” electronic meter</vt:lpstr>
      <vt:lpstr>Electricity bill</vt:lpstr>
      <vt:lpstr>Why charge for peak demand?</vt:lpstr>
      <vt:lpstr>Example 2.1</vt:lpstr>
      <vt:lpstr>Example 2.1</vt:lpstr>
      <vt:lpstr>Demand-side flexibility</vt:lpstr>
      <vt:lpstr>Outages</vt:lpstr>
      <vt:lpstr>Quantifying the cost of outages</vt:lpstr>
      <vt:lpstr>Value of Lost Load (VoLL)</vt:lpstr>
      <vt:lpstr>Value of Lost Load in different regions</vt:lpstr>
      <vt:lpstr>Complex power</vt:lpstr>
      <vt:lpstr>Active and reactive power</vt:lpstr>
      <vt:lpstr>Apparent power</vt:lpstr>
      <vt:lpstr>Power factor and power triangles</vt:lpstr>
      <vt:lpstr>Example 2.2: Complex power</vt:lpstr>
      <vt:lpstr>Example 2.3: Complex power</vt:lpstr>
      <vt:lpstr>Example 2.4: Complex power</vt:lpstr>
      <vt:lpstr>Parallel loads</vt:lpstr>
      <vt:lpstr>Example 2.5: Parallel loads</vt:lpstr>
      <vt:lpstr>Example 2.5: Parallel loads (continued)</vt:lpstr>
      <vt:lpstr>Reactive power</vt:lpstr>
      <vt:lpstr>Reactive power compensation</vt:lpstr>
      <vt:lpstr>Example 2.6: Reactive power compensation</vt:lpstr>
      <vt:lpstr>Example 2.6: Reactive power compensation</vt:lpstr>
      <vt:lpstr>Reactive power compensation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Electrical Loads and the Demand for Electricity </dc:title>
  <dc:creator>Daniel S Kirschen</dc:creator>
  <cp:lastModifiedBy>Daniel S Kirschen</cp:lastModifiedBy>
  <cp:revision>36</cp:revision>
  <cp:lastPrinted>2017-06-02T21:50:04Z</cp:lastPrinted>
  <dcterms:created xsi:type="dcterms:W3CDTF">2023-12-06T00:14:20Z</dcterms:created>
  <dcterms:modified xsi:type="dcterms:W3CDTF">2023-12-08T18:58:20Z</dcterms:modified>
</cp:coreProperties>
</file>